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67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EA34-471C-F74D-A759-9BF905119B68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7BD6-E0C4-5A46-8BC1-B8473D281D3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7BD6-E0C4-5A46-8BC1-B8473D281D3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B9A50A0-5D3D-0347-9EC2-605D1DFA2FB3}" type="datetimeFigureOut">
              <a:rPr lang="fr-FR" smtClean="0"/>
              <a:pPr/>
              <a:t>19/11/17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19FBC72-CA3E-8448-B4F7-708CCBFE05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Pedagogie</a:t>
            </a:r>
            <a:r>
              <a:rPr lang="fr-FR" dirty="0" smtClean="0"/>
              <a:t> organisationnelle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56461" y="6151859"/>
            <a:ext cx="99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Picture 4" descr="d:\utilisateurs\d.cieszkowski\Desktop\csca plongee\cours de plongee\illustra pack support peda\IPack\JPG\Logo_FFESSM_Techn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278" y="5707030"/>
            <a:ext cx="2475101" cy="98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77793" y="6231238"/>
            <a:ext cx="45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>CIESZKOWSKI David   </a:t>
            </a:r>
            <a:r>
              <a:rPr lang="fr-FR" b="1" i="1" dirty="0" smtClean="0">
                <a:solidFill>
                  <a:srgbClr val="C00000"/>
                </a:solidFill>
              </a:rPr>
              <a:t>MF2  </a:t>
            </a:r>
            <a:r>
              <a:rPr lang="fr-FR" b="1" i="1" dirty="0" smtClean="0">
                <a:solidFill>
                  <a:srgbClr val="C00000"/>
                </a:solidFill>
              </a:rPr>
              <a:t>N</a:t>
            </a:r>
            <a:r>
              <a:rPr lang="fr-FR" b="1" i="1" dirty="0" smtClean="0">
                <a:solidFill>
                  <a:srgbClr val="C00000"/>
                </a:solidFill>
              </a:rPr>
              <a:t>° 2248 </a:t>
            </a:r>
            <a:endParaRPr lang="fr-FR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1634" y="211677"/>
            <a:ext cx="6537991" cy="1336211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Exemples de sujets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651" y="2010930"/>
            <a:ext cx="8611565" cy="4389870"/>
          </a:xfrm>
        </p:spPr>
        <p:txBody>
          <a:bodyPr>
            <a:normAutofit/>
          </a:bodyPr>
          <a:lstStyle/>
          <a:p>
            <a:r>
              <a:rPr lang="fr-FR" dirty="0" smtClean="0"/>
              <a:t>En tant qu'Initiateur, comment concevez-vous la gestion, en piscine (encadrement, </a:t>
            </a:r>
            <a:r>
              <a:rPr lang="fr-FR" dirty="0" err="1" smtClean="0"/>
              <a:t>matériels</a:t>
            </a:r>
            <a:r>
              <a:rPr lang="fr-FR" dirty="0" smtClean="0"/>
              <a:t>, organisation des </a:t>
            </a:r>
            <a:r>
              <a:rPr lang="fr-FR" dirty="0" err="1" smtClean="0"/>
              <a:t>plongées</a:t>
            </a:r>
            <a:r>
              <a:rPr lang="fr-FR" dirty="0" smtClean="0"/>
              <a:t>) d’un groupe de 12 stagiaires N 1 pour leur 1ère </a:t>
            </a:r>
            <a:r>
              <a:rPr lang="fr-FR" dirty="0" err="1" smtClean="0"/>
              <a:t>séance</a:t>
            </a:r>
            <a:r>
              <a:rPr lang="fr-FR" dirty="0" smtClean="0"/>
              <a:t> de formation </a:t>
            </a:r>
            <a:r>
              <a:rPr lang="fr-FR" dirty="0" err="1" smtClean="0"/>
              <a:t>après</a:t>
            </a:r>
            <a:r>
              <a:rPr lang="fr-FR" dirty="0" smtClean="0"/>
              <a:t> le </a:t>
            </a:r>
            <a:r>
              <a:rPr lang="fr-FR" dirty="0" err="1" smtClean="0"/>
              <a:t>baptême</a:t>
            </a:r>
            <a:r>
              <a:rPr lang="fr-FR" dirty="0" smtClean="0"/>
              <a:t> ? </a:t>
            </a:r>
          </a:p>
          <a:p>
            <a:r>
              <a:rPr lang="fr-FR" dirty="0" smtClean="0"/>
              <a:t>Quelles directives allez-vous donner pour organiser et constituer en fonction de la </a:t>
            </a:r>
            <a:r>
              <a:rPr lang="fr-FR" dirty="0" err="1" smtClean="0"/>
              <a:t>réglementation</a:t>
            </a:r>
            <a:r>
              <a:rPr lang="fr-FR" dirty="0" smtClean="0"/>
              <a:t> en vigueur et de la </a:t>
            </a:r>
            <a:r>
              <a:rPr lang="fr-FR" dirty="0" err="1" smtClean="0"/>
              <a:t>sécurité</a:t>
            </a:r>
            <a:r>
              <a:rPr lang="fr-FR" dirty="0" smtClean="0"/>
              <a:t> : les ateliers, les cours, etc..... ?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55" y="1058384"/>
            <a:ext cx="8788219" cy="5582978"/>
          </a:xfrm>
        </p:spPr>
        <p:txBody>
          <a:bodyPr>
            <a:noAutofit/>
          </a:bodyPr>
          <a:lstStyle/>
          <a:p>
            <a:r>
              <a:rPr lang="fr-FR" sz="2500" dirty="0" err="1">
                <a:solidFill>
                  <a:schemeClr val="tx1"/>
                </a:solidFill>
              </a:rPr>
              <a:t>Pédagogie</a:t>
            </a:r>
            <a:r>
              <a:rPr lang="fr-FR" sz="2500" dirty="0">
                <a:solidFill>
                  <a:schemeClr val="tx1"/>
                </a:solidFill>
              </a:rPr>
              <a:t> organisationnelle (coefficient 2) </a:t>
            </a:r>
            <a:endParaRPr lang="fr-FR" sz="2500" dirty="0" smtClean="0">
              <a:solidFill>
                <a:schemeClr val="tx1"/>
              </a:solidFill>
            </a:endParaRPr>
          </a:p>
          <a:p>
            <a:r>
              <a:rPr lang="fr-FR" sz="2500" dirty="0"/>
              <a:t>Cette </a:t>
            </a:r>
            <a:r>
              <a:rPr lang="fr-FR" sz="2500" dirty="0" err="1"/>
              <a:t>épreuve</a:t>
            </a:r>
            <a:r>
              <a:rPr lang="fr-FR" sz="2500" dirty="0"/>
              <a:t> a pour objectif l’</a:t>
            </a:r>
            <a:r>
              <a:rPr lang="fr-FR" sz="2500" dirty="0" err="1"/>
              <a:t>évaluation</a:t>
            </a:r>
            <a:r>
              <a:rPr lang="fr-FR" sz="2500" dirty="0"/>
              <a:t> des </a:t>
            </a:r>
            <a:r>
              <a:rPr lang="fr-FR" sz="2500" dirty="0" err="1"/>
              <a:t>capacités</a:t>
            </a:r>
            <a:r>
              <a:rPr lang="fr-FR" sz="2500" dirty="0"/>
              <a:t> d’organisation elle peut porter sur : </a:t>
            </a:r>
            <a:endParaRPr lang="fr-FR" sz="2500" dirty="0" smtClean="0"/>
          </a:p>
          <a:p>
            <a:pPr lvl="1"/>
            <a:r>
              <a:rPr lang="fr-FR" sz="2500" dirty="0"/>
              <a:t>─  L’organisation des </a:t>
            </a:r>
            <a:r>
              <a:rPr lang="fr-FR" sz="2500" dirty="0" err="1"/>
              <a:t>séances</a:t>
            </a:r>
            <a:r>
              <a:rPr lang="fr-FR" sz="2500" dirty="0"/>
              <a:t>. </a:t>
            </a:r>
            <a:endParaRPr lang="fr-FR" sz="2500" dirty="0" smtClean="0"/>
          </a:p>
          <a:p>
            <a:pPr lvl="1"/>
            <a:r>
              <a:rPr lang="fr-FR" sz="2500" dirty="0"/>
              <a:t>─  La gestion du bassin. </a:t>
            </a:r>
            <a:endParaRPr lang="fr-FR" sz="2500" dirty="0" smtClean="0"/>
          </a:p>
          <a:p>
            <a:pPr lvl="1"/>
            <a:r>
              <a:rPr lang="fr-FR" sz="2500" dirty="0"/>
              <a:t>─  La feuille de </a:t>
            </a:r>
            <a:r>
              <a:rPr lang="fr-FR" sz="2500" dirty="0" err="1"/>
              <a:t>palanquée</a:t>
            </a:r>
            <a:r>
              <a:rPr lang="fr-FR" sz="2500" dirty="0"/>
              <a:t>. </a:t>
            </a:r>
            <a:endParaRPr lang="fr-FR" sz="2500" dirty="0" smtClean="0"/>
          </a:p>
          <a:p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492" y="351547"/>
            <a:ext cx="8146134" cy="1804911"/>
          </a:xfrm>
        </p:spPr>
        <p:txBody>
          <a:bodyPr/>
          <a:lstStyle/>
          <a:p>
            <a:r>
              <a:rPr lang="fr-FR" sz="3800" dirty="0" smtClean="0">
                <a:solidFill>
                  <a:srgbClr val="000000"/>
                </a:solidFill>
              </a:rPr>
              <a:t>En quoi consiste l’</a:t>
            </a:r>
            <a:r>
              <a:rPr lang="fr-FR" sz="3800" dirty="0" err="1" smtClean="0">
                <a:solidFill>
                  <a:srgbClr val="000000"/>
                </a:solidFill>
              </a:rPr>
              <a:t>épreuve</a:t>
            </a:r>
            <a:r>
              <a:rPr lang="fr-FR" sz="3800" dirty="0" smtClean="0">
                <a:solidFill>
                  <a:srgbClr val="000000"/>
                </a:solidFill>
              </a:rPr>
              <a:t> de </a:t>
            </a:r>
            <a:r>
              <a:rPr lang="fr-FR" sz="3800" dirty="0" err="1" smtClean="0">
                <a:solidFill>
                  <a:srgbClr val="000000"/>
                </a:solidFill>
              </a:rPr>
              <a:t>Pédagogie</a:t>
            </a:r>
            <a:r>
              <a:rPr lang="fr-FR" sz="3800" dirty="0" smtClean="0">
                <a:solidFill>
                  <a:srgbClr val="000000"/>
                </a:solidFill>
              </a:rPr>
              <a:t> Organisationnelle ?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492" y="1971241"/>
            <a:ext cx="8394214" cy="4429559"/>
          </a:xfrm>
        </p:spPr>
        <p:txBody>
          <a:bodyPr>
            <a:normAutofit/>
          </a:bodyPr>
          <a:lstStyle/>
          <a:p>
            <a:r>
              <a:rPr lang="fr-FR" sz="2900" i="1" dirty="0" smtClean="0"/>
              <a:t>« Au cours de cette </a:t>
            </a:r>
            <a:r>
              <a:rPr lang="fr-FR" sz="2900" i="1" dirty="0" err="1" smtClean="0"/>
              <a:t>épreuve</a:t>
            </a:r>
            <a:r>
              <a:rPr lang="fr-FR" sz="2900" i="1" dirty="0" smtClean="0"/>
              <a:t>, le candidat s'adresse </a:t>
            </a:r>
            <a:r>
              <a:rPr lang="fr-FR" sz="2900" i="1" dirty="0" err="1" smtClean="0"/>
              <a:t>à</a:t>
            </a:r>
            <a:r>
              <a:rPr lang="fr-FR" sz="2900" i="1" dirty="0" smtClean="0"/>
              <a:t> un ou plusieurs formateurs membres du jury de cette </a:t>
            </a:r>
            <a:r>
              <a:rPr lang="fr-FR" sz="2900" i="1" dirty="0" err="1" smtClean="0"/>
              <a:t>épreuve</a:t>
            </a:r>
            <a:r>
              <a:rPr lang="fr-FR" sz="2900" i="1" dirty="0" smtClean="0"/>
              <a:t>. </a:t>
            </a:r>
            <a:endParaRPr lang="fr-FR" sz="2900" dirty="0" smtClean="0"/>
          </a:p>
          <a:p>
            <a:r>
              <a:rPr lang="fr-FR" sz="2900" i="1" dirty="0" smtClean="0"/>
              <a:t>Un contexte </a:t>
            </a:r>
            <a:r>
              <a:rPr lang="fr-FR" sz="2900" i="1" dirty="0" err="1" smtClean="0"/>
              <a:t>prédéfini</a:t>
            </a:r>
            <a:r>
              <a:rPr lang="fr-FR" sz="2900" i="1" dirty="0" smtClean="0"/>
              <a:t> est </a:t>
            </a:r>
            <a:r>
              <a:rPr lang="fr-FR" sz="2900" i="1" dirty="0" err="1" smtClean="0"/>
              <a:t>tiré</a:t>
            </a:r>
            <a:r>
              <a:rPr lang="fr-FR" sz="2900" i="1" dirty="0" smtClean="0"/>
              <a:t> au sort par le candidat, ou bien est </a:t>
            </a:r>
            <a:r>
              <a:rPr lang="fr-FR" sz="2900" i="1" dirty="0" err="1" smtClean="0"/>
              <a:t>sélectionné</a:t>
            </a:r>
            <a:r>
              <a:rPr lang="fr-FR" sz="2900" i="1" dirty="0" smtClean="0"/>
              <a:t> par le jury en fonction du travail retranscrit et </a:t>
            </a:r>
            <a:r>
              <a:rPr lang="fr-FR" sz="2900" i="1" dirty="0" err="1" smtClean="0"/>
              <a:t>validé</a:t>
            </a:r>
            <a:r>
              <a:rPr lang="fr-FR" sz="2900" i="1" dirty="0" smtClean="0"/>
              <a:t> sur le livret </a:t>
            </a:r>
            <a:r>
              <a:rPr lang="fr-FR" sz="2900" i="1" dirty="0" err="1" smtClean="0"/>
              <a:t>pédagogique</a:t>
            </a:r>
            <a:r>
              <a:rPr lang="fr-FR" sz="2900" i="1" dirty="0" smtClean="0"/>
              <a:t> du candidat lors de son stage en situation. </a:t>
            </a:r>
            <a:endParaRPr lang="fr-FR" sz="2900" dirty="0" smtClean="0"/>
          </a:p>
          <a:p>
            <a:endParaRPr lang="fr-F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04" y="1309751"/>
            <a:ext cx="8638021" cy="5091049"/>
          </a:xfrm>
        </p:spPr>
        <p:txBody>
          <a:bodyPr>
            <a:normAutofit fontScale="92500" lnSpcReduction="10000"/>
          </a:bodyPr>
          <a:lstStyle/>
          <a:p>
            <a:r>
              <a:rPr lang="fr-FR" i="1" dirty="0" smtClean="0"/>
              <a:t>Le candidat dispose alors de 20 minutes de </a:t>
            </a:r>
            <a:r>
              <a:rPr lang="fr-FR" i="1" dirty="0" err="1" smtClean="0"/>
              <a:t>préparation</a:t>
            </a:r>
            <a:r>
              <a:rPr lang="fr-FR" i="1" dirty="0" smtClean="0"/>
              <a:t>. A l'issue de cette </a:t>
            </a:r>
            <a:r>
              <a:rPr lang="fr-FR" i="1" dirty="0" err="1" smtClean="0"/>
              <a:t>préparation</a:t>
            </a:r>
            <a:r>
              <a:rPr lang="fr-FR" i="1" dirty="0" smtClean="0"/>
              <a:t>, le candidat dispose d'un temps maximum de 10 minutes pour </a:t>
            </a:r>
            <a:r>
              <a:rPr lang="fr-FR" i="1" dirty="0" err="1" smtClean="0"/>
              <a:t>présenter</a:t>
            </a:r>
            <a:r>
              <a:rPr lang="fr-FR" i="1" dirty="0" smtClean="0"/>
              <a:t> et argumenter sa </a:t>
            </a:r>
            <a:r>
              <a:rPr lang="fr-FR" i="1" dirty="0" err="1" smtClean="0"/>
              <a:t>façon</a:t>
            </a:r>
            <a:r>
              <a:rPr lang="fr-FR" i="1" dirty="0" smtClean="0"/>
              <a:t> de concevoir et </a:t>
            </a:r>
            <a:r>
              <a:rPr lang="fr-FR" i="1" dirty="0" err="1" smtClean="0"/>
              <a:t>réaliser</a:t>
            </a:r>
            <a:r>
              <a:rPr lang="fr-FR" i="1" dirty="0" smtClean="0"/>
              <a:t> une action de formation de plongeurs </a:t>
            </a:r>
            <a:r>
              <a:rPr lang="fr-FR" i="1" dirty="0" err="1" smtClean="0"/>
              <a:t>préparant</a:t>
            </a:r>
            <a:r>
              <a:rPr lang="fr-FR" i="1" dirty="0" smtClean="0"/>
              <a:t>, dans l’espace de 0 </a:t>
            </a:r>
            <a:r>
              <a:rPr lang="fr-FR" i="1" dirty="0" err="1" smtClean="0"/>
              <a:t>à</a:t>
            </a:r>
            <a:r>
              <a:rPr lang="fr-FR" i="1" dirty="0" smtClean="0"/>
              <a:t> 6 </a:t>
            </a:r>
            <a:r>
              <a:rPr lang="fr-FR" i="1" dirty="0" err="1" smtClean="0"/>
              <a:t>mètres</a:t>
            </a:r>
            <a:r>
              <a:rPr lang="fr-FR" i="1" dirty="0" smtClean="0"/>
              <a:t>, un brevet ou une certification pour un cursus </a:t>
            </a:r>
            <a:endParaRPr lang="fr-FR" dirty="0" smtClean="0"/>
          </a:p>
          <a:p>
            <a:r>
              <a:rPr lang="fr-FR" i="1" dirty="0" smtClean="0"/>
              <a:t> baptêmes , Jeunes, N1 </a:t>
            </a:r>
            <a:r>
              <a:rPr lang="fr-FR" i="1" dirty="0" err="1" smtClean="0"/>
              <a:t>à</a:t>
            </a:r>
            <a:r>
              <a:rPr lang="fr-FR" i="1" dirty="0" smtClean="0"/>
              <a:t> N2 et d’exposer les principes organisationnels sur lesquels il s'appuie pour </a:t>
            </a:r>
            <a:r>
              <a:rPr lang="fr-FR" i="1" dirty="0" err="1" smtClean="0"/>
              <a:t>réaliser</a:t>
            </a:r>
            <a:r>
              <a:rPr lang="fr-FR" i="1" dirty="0" smtClean="0"/>
              <a:t> cette action. </a:t>
            </a:r>
            <a:endParaRPr lang="fr-FR" dirty="0" smtClean="0"/>
          </a:p>
          <a:p>
            <a:r>
              <a:rPr lang="fr-FR" i="1" dirty="0" smtClean="0"/>
              <a:t>A l'issue de cette </a:t>
            </a:r>
            <a:r>
              <a:rPr lang="fr-FR" i="1" dirty="0" err="1" smtClean="0"/>
              <a:t>présentation</a:t>
            </a:r>
            <a:r>
              <a:rPr lang="fr-FR" i="1" dirty="0" smtClean="0"/>
              <a:t>, le candidat </a:t>
            </a:r>
            <a:r>
              <a:rPr lang="fr-FR" i="1" dirty="0" err="1" smtClean="0"/>
              <a:t>répond</a:t>
            </a:r>
            <a:r>
              <a:rPr lang="fr-FR" i="1" dirty="0" smtClean="0"/>
              <a:t> aux questions du jury portant sur le projet </a:t>
            </a:r>
            <a:r>
              <a:rPr lang="fr-FR" i="1" dirty="0" err="1" smtClean="0"/>
              <a:t>présenté</a:t>
            </a:r>
            <a:r>
              <a:rPr lang="fr-FR" i="1" dirty="0" smtClean="0"/>
              <a:t>, ainsi que sur ses connaissances de </a:t>
            </a:r>
            <a:r>
              <a:rPr lang="fr-FR" i="1" dirty="0" err="1" smtClean="0"/>
              <a:t>pédagogie</a:t>
            </a:r>
            <a:r>
              <a:rPr lang="fr-FR" i="1" dirty="0" smtClean="0"/>
              <a:t> organisationnelle. La </a:t>
            </a:r>
            <a:r>
              <a:rPr lang="fr-FR" i="1" dirty="0" err="1" smtClean="0"/>
              <a:t>durée</a:t>
            </a:r>
            <a:r>
              <a:rPr lang="fr-FR" i="1" dirty="0" smtClean="0"/>
              <a:t> totale de l’</a:t>
            </a:r>
            <a:r>
              <a:rPr lang="fr-FR" i="1" dirty="0" err="1" smtClean="0"/>
              <a:t>épreuve</a:t>
            </a:r>
            <a:r>
              <a:rPr lang="fr-FR" i="1" dirty="0" smtClean="0"/>
              <a:t> ne doit pas </a:t>
            </a:r>
            <a:r>
              <a:rPr lang="fr-FR" i="1" dirty="0" err="1" smtClean="0"/>
              <a:t>excéder</a:t>
            </a:r>
            <a:r>
              <a:rPr lang="fr-FR" i="1" dirty="0" smtClean="0"/>
              <a:t> 20 minutes. »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264596"/>
            <a:ext cx="7716837" cy="1614036"/>
          </a:xfrm>
        </p:spPr>
        <p:txBody>
          <a:bodyPr/>
          <a:lstStyle/>
          <a:p>
            <a:r>
              <a:rPr lang="fr-FR" b="1" dirty="0" smtClean="0">
                <a:solidFill>
                  <a:srgbClr val="000000"/>
                </a:solidFill>
              </a:rPr>
              <a:t>Protocole de </a:t>
            </a:r>
            <a:r>
              <a:rPr lang="fr-FR" b="1" dirty="0" err="1" smtClean="0">
                <a:solidFill>
                  <a:srgbClr val="000000"/>
                </a:solidFill>
              </a:rPr>
              <a:t>réalisation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195" y="1547887"/>
            <a:ext cx="8783531" cy="485291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-  </a:t>
            </a:r>
            <a:r>
              <a:rPr lang="fr-FR" i="1" dirty="0" smtClean="0"/>
              <a:t>Le jury n’intervient pas pendant les 10 minutes maximum d’</a:t>
            </a:r>
            <a:r>
              <a:rPr lang="fr-FR" i="1" dirty="0" err="1" smtClean="0"/>
              <a:t>exposé</a:t>
            </a:r>
            <a:r>
              <a:rPr lang="fr-FR" i="1" dirty="0" smtClean="0"/>
              <a:t>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Lors des questions/</a:t>
            </a:r>
            <a:r>
              <a:rPr lang="fr-FR" i="1" dirty="0" err="1" smtClean="0"/>
              <a:t>réponses</a:t>
            </a:r>
            <a:r>
              <a:rPr lang="fr-FR" i="1" dirty="0" smtClean="0"/>
              <a:t>, le jury s’adresse au candidat sous forme interrogative exclusivement.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Le principe n’est pas de chercher </a:t>
            </a:r>
            <a:r>
              <a:rPr lang="fr-FR" i="1" dirty="0" err="1" smtClean="0"/>
              <a:t>à</a:t>
            </a:r>
            <a:r>
              <a:rPr lang="fr-FR" i="1" dirty="0" smtClean="0"/>
              <a:t> confronter les conceptions du jury </a:t>
            </a:r>
            <a:r>
              <a:rPr lang="fr-FR" i="1" dirty="0" err="1" smtClean="0"/>
              <a:t>à</a:t>
            </a:r>
            <a:r>
              <a:rPr lang="fr-FR" i="1" dirty="0" smtClean="0"/>
              <a:t> celles du candidat.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Les questions ne sont </a:t>
            </a:r>
            <a:r>
              <a:rPr lang="fr-FR" i="1" dirty="0" err="1" smtClean="0"/>
              <a:t>posées</a:t>
            </a:r>
            <a:r>
              <a:rPr lang="fr-FR" i="1" dirty="0" smtClean="0"/>
              <a:t> que pour permettre au candidat de </a:t>
            </a:r>
            <a:r>
              <a:rPr lang="fr-FR" i="1" dirty="0" err="1" smtClean="0"/>
              <a:t>développer</a:t>
            </a:r>
            <a:r>
              <a:rPr lang="fr-FR" i="1" dirty="0" smtClean="0"/>
              <a:t> ou de </a:t>
            </a:r>
            <a:r>
              <a:rPr lang="fr-FR" i="1" dirty="0" err="1" smtClean="0"/>
              <a:t>préciser</a:t>
            </a:r>
            <a:r>
              <a:rPr lang="fr-FR" i="1" dirty="0" smtClean="0"/>
              <a:t> certains domaines peu </a:t>
            </a:r>
            <a:r>
              <a:rPr lang="fr-FR" i="1" dirty="0" err="1" smtClean="0"/>
              <a:t>traités</a:t>
            </a:r>
            <a:r>
              <a:rPr lang="fr-FR" i="1" dirty="0" smtClean="0"/>
              <a:t> ou mal compris.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Le candidat dispose </a:t>
            </a:r>
            <a:r>
              <a:rPr lang="fr-FR" i="1" dirty="0" err="1" smtClean="0"/>
              <a:t>éventuellement</a:t>
            </a:r>
            <a:r>
              <a:rPr lang="fr-FR" i="1" dirty="0" smtClean="0"/>
              <a:t> de 1 minute </a:t>
            </a:r>
            <a:r>
              <a:rPr lang="fr-FR" i="1" dirty="0" err="1" smtClean="0"/>
              <a:t>à</a:t>
            </a:r>
            <a:r>
              <a:rPr lang="fr-FR" i="1" dirty="0" smtClean="0"/>
              <a:t> la fin de l’entretien afin de </a:t>
            </a:r>
            <a:r>
              <a:rPr lang="fr-FR" i="1" dirty="0" err="1" smtClean="0"/>
              <a:t>synthétiser</a:t>
            </a:r>
            <a:r>
              <a:rPr lang="fr-FR" i="1" dirty="0" smtClean="0"/>
              <a:t>, de </a:t>
            </a:r>
            <a:r>
              <a:rPr lang="fr-FR" i="1" dirty="0" err="1" smtClean="0"/>
              <a:t>préciser</a:t>
            </a:r>
            <a:r>
              <a:rPr lang="fr-FR" i="1" dirty="0" smtClean="0"/>
              <a:t> ou de revenir sur ses propos.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357205"/>
            <a:ext cx="7716837" cy="1309749"/>
          </a:xfrm>
        </p:spPr>
        <p:txBody>
          <a:bodyPr/>
          <a:lstStyle/>
          <a:p>
            <a:r>
              <a:rPr lang="fr-FR" b="1" dirty="0" err="1" smtClean="0">
                <a:solidFill>
                  <a:srgbClr val="000000"/>
                </a:solidFill>
              </a:rPr>
              <a:t>Compétences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évaluées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1494968"/>
            <a:ext cx="7716838" cy="4905832"/>
          </a:xfrm>
        </p:spPr>
        <p:txBody>
          <a:bodyPr/>
          <a:lstStyle/>
          <a:p>
            <a:r>
              <a:rPr lang="fr-FR" sz="3000" i="1" dirty="0" smtClean="0"/>
              <a:t>« Les </a:t>
            </a:r>
            <a:r>
              <a:rPr lang="fr-FR" sz="3000" i="1" dirty="0" err="1" smtClean="0"/>
              <a:t>compétences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nécessaires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à</a:t>
            </a:r>
            <a:r>
              <a:rPr lang="fr-FR" sz="3000" i="1" dirty="0" smtClean="0"/>
              <a:t> l’accueil d’un public de plongeurs, </a:t>
            </a:r>
            <a:r>
              <a:rPr lang="fr-FR" sz="3000" i="1" dirty="0" err="1" smtClean="0"/>
              <a:t>à</a:t>
            </a:r>
            <a:r>
              <a:rPr lang="fr-FR" sz="3000" i="1" dirty="0" smtClean="0"/>
              <a:t> l’organisation de </a:t>
            </a:r>
            <a:r>
              <a:rPr lang="fr-FR" sz="3000" i="1" dirty="0" err="1" smtClean="0"/>
              <a:t>plongées</a:t>
            </a:r>
            <a:r>
              <a:rPr lang="fr-FR" sz="3000" i="1" dirty="0" smtClean="0"/>
              <a:t> de formation en milieu artificiel, </a:t>
            </a:r>
            <a:r>
              <a:rPr lang="fr-FR" sz="3000" i="1" dirty="0" err="1" smtClean="0"/>
              <a:t>à</a:t>
            </a:r>
            <a:r>
              <a:rPr lang="fr-FR" sz="3000" i="1" dirty="0" smtClean="0"/>
              <a:t> la connaissance du cursus de formation des plongeurs, doivent </a:t>
            </a:r>
            <a:r>
              <a:rPr lang="fr-FR" sz="3000" i="1" dirty="0" err="1" smtClean="0"/>
              <a:t>être</a:t>
            </a:r>
            <a:r>
              <a:rPr lang="fr-FR" sz="3000" i="1" dirty="0" smtClean="0"/>
              <a:t> mises en </a:t>
            </a:r>
            <a:r>
              <a:rPr lang="fr-FR" sz="3000" i="1" dirty="0" err="1" smtClean="0"/>
              <a:t>oeuvre</a:t>
            </a:r>
            <a:r>
              <a:rPr lang="fr-FR" sz="3000" i="1" dirty="0" smtClean="0"/>
              <a:t> dans le respect du contexte </a:t>
            </a:r>
            <a:r>
              <a:rPr lang="fr-FR" sz="3000" i="1" dirty="0" err="1" smtClean="0"/>
              <a:t>réglementaire</a:t>
            </a:r>
            <a:r>
              <a:rPr lang="fr-FR" sz="3000" i="1" dirty="0" smtClean="0"/>
              <a:t> dans lequel </a:t>
            </a:r>
            <a:r>
              <a:rPr lang="fr-FR" sz="3000" i="1" dirty="0" err="1" smtClean="0"/>
              <a:t>évolue</a:t>
            </a:r>
            <a:r>
              <a:rPr lang="fr-FR" sz="3000" i="1" dirty="0" smtClean="0"/>
              <a:t> un initiateur. </a:t>
            </a:r>
            <a:endParaRPr lang="fr-FR" sz="30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489504"/>
            <a:ext cx="8889356" cy="6204778"/>
          </a:xfrm>
        </p:spPr>
        <p:txBody>
          <a:bodyPr>
            <a:noAutofit/>
          </a:bodyPr>
          <a:lstStyle/>
          <a:p>
            <a:r>
              <a:rPr lang="fr-FR" sz="2000" i="1" dirty="0" smtClean="0"/>
              <a:t>Dans le </a:t>
            </a:r>
            <a:r>
              <a:rPr lang="fr-FR" sz="2000" i="1" dirty="0" err="1" smtClean="0"/>
              <a:t>détail</a:t>
            </a:r>
            <a:r>
              <a:rPr lang="fr-FR" sz="2000" i="1" dirty="0" smtClean="0"/>
              <a:t>, la </a:t>
            </a:r>
            <a:r>
              <a:rPr lang="fr-FR" sz="2000" i="1" dirty="0" err="1" smtClean="0"/>
              <a:t>présentation</a:t>
            </a:r>
            <a:r>
              <a:rPr lang="fr-FR" sz="2000" i="1" dirty="0" smtClean="0"/>
              <a:t> du candidat devra mettre en </a:t>
            </a:r>
            <a:r>
              <a:rPr lang="fr-FR" sz="2000" i="1" dirty="0" err="1" smtClean="0"/>
              <a:t>évidence</a:t>
            </a:r>
            <a:r>
              <a:rPr lang="fr-FR" sz="2000" i="1" dirty="0" smtClean="0"/>
              <a:t> le contenu de ses connaissances dans les domaines suivants : </a:t>
            </a:r>
            <a:endParaRPr lang="fr-FR" sz="2000" dirty="0" smtClean="0"/>
          </a:p>
          <a:p>
            <a:pPr lvl="1"/>
            <a:r>
              <a:rPr lang="fr-FR" sz="2000" i="1" dirty="0" smtClean="0"/>
              <a:t>La fonction de directeur de </a:t>
            </a:r>
            <a:r>
              <a:rPr lang="fr-FR" sz="2000" i="1" dirty="0" err="1" smtClean="0"/>
              <a:t>plongée</a:t>
            </a:r>
            <a:r>
              <a:rPr lang="fr-FR" sz="2000" i="1" dirty="0" smtClean="0"/>
              <a:t> en milieu artificiel. </a:t>
            </a:r>
          </a:p>
          <a:p>
            <a:pPr lvl="1"/>
            <a:r>
              <a:rPr lang="fr-FR" sz="2000" i="1" dirty="0" smtClean="0"/>
              <a:t>L’organisation d’un projet de formation sur une saison en piscine. </a:t>
            </a:r>
          </a:p>
          <a:p>
            <a:pPr lvl="1"/>
            <a:r>
              <a:rPr lang="fr-FR" sz="2000" i="1" dirty="0" smtClean="0"/>
              <a:t>La planification de cette formation sur la saison en piscine. </a:t>
            </a:r>
          </a:p>
          <a:p>
            <a:pPr lvl="1"/>
            <a:r>
              <a:rPr lang="fr-FR" sz="2000" i="1" dirty="0" smtClean="0"/>
              <a:t>L’organisation d’une </a:t>
            </a:r>
            <a:r>
              <a:rPr lang="fr-FR" sz="2000" i="1" dirty="0" err="1" smtClean="0"/>
              <a:t>séance</a:t>
            </a:r>
            <a:r>
              <a:rPr lang="fr-FR" sz="2000" i="1" dirty="0" smtClean="0"/>
              <a:t> ponctuelle de piscine comportant plusieurs niveaux de formation. </a:t>
            </a:r>
          </a:p>
          <a:p>
            <a:pPr lvl="1"/>
            <a:r>
              <a:rPr lang="fr-FR" sz="2000" i="1" dirty="0" smtClean="0"/>
              <a:t>L’organisation d’une </a:t>
            </a:r>
            <a:r>
              <a:rPr lang="fr-FR" sz="2000" i="1" dirty="0" err="1" smtClean="0"/>
              <a:t>séance</a:t>
            </a:r>
            <a:r>
              <a:rPr lang="fr-FR" sz="2000" i="1" dirty="0" smtClean="0"/>
              <a:t> d’</a:t>
            </a:r>
            <a:r>
              <a:rPr lang="fr-FR" sz="2000" i="1" dirty="0" err="1" smtClean="0"/>
              <a:t>évaluation</a:t>
            </a:r>
            <a:r>
              <a:rPr lang="fr-FR" sz="2000" i="1" dirty="0" smtClean="0"/>
              <a:t> au brevet de plongeur Niveau 1. </a:t>
            </a:r>
          </a:p>
          <a:p>
            <a:pPr lvl="1"/>
            <a:r>
              <a:rPr lang="fr-FR" sz="2000" i="1" dirty="0" smtClean="0"/>
              <a:t>La construction d’une progression sur plusieurs </a:t>
            </a:r>
            <a:r>
              <a:rPr lang="fr-FR" sz="2000" i="1" dirty="0" err="1" smtClean="0"/>
              <a:t>séances</a:t>
            </a:r>
            <a:r>
              <a:rPr lang="fr-FR" sz="2000" i="1" dirty="0" smtClean="0"/>
              <a:t>. </a:t>
            </a:r>
          </a:p>
          <a:p>
            <a:pPr lvl="1"/>
            <a:r>
              <a:rPr lang="fr-FR" sz="2000" i="1" dirty="0" smtClean="0"/>
              <a:t>Les </a:t>
            </a:r>
            <a:r>
              <a:rPr lang="fr-FR" sz="2000" i="1" dirty="0" err="1" smtClean="0"/>
              <a:t>règles</a:t>
            </a:r>
            <a:r>
              <a:rPr lang="fr-FR" sz="2000" i="1" dirty="0" smtClean="0"/>
              <a:t> de </a:t>
            </a:r>
            <a:r>
              <a:rPr lang="fr-FR" sz="2000" i="1" dirty="0" err="1" smtClean="0"/>
              <a:t>sécurité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spécifiques</a:t>
            </a:r>
            <a:r>
              <a:rPr lang="fr-FR" sz="2000" i="1" dirty="0" smtClean="0"/>
              <a:t> propres </a:t>
            </a:r>
            <a:r>
              <a:rPr lang="fr-FR" sz="2000" i="1" dirty="0" err="1" smtClean="0"/>
              <a:t>à</a:t>
            </a:r>
            <a:r>
              <a:rPr lang="fr-FR" sz="2000" i="1" dirty="0" smtClean="0"/>
              <a:t> certaines </a:t>
            </a:r>
            <a:r>
              <a:rPr lang="fr-FR" sz="2000" i="1" dirty="0" err="1" smtClean="0"/>
              <a:t>séances</a:t>
            </a:r>
            <a:r>
              <a:rPr lang="fr-FR" sz="2000" i="1" dirty="0" smtClean="0"/>
              <a:t>. </a:t>
            </a:r>
          </a:p>
          <a:p>
            <a:pPr lvl="1"/>
            <a:r>
              <a:rPr lang="fr-FR" sz="2000" i="1" dirty="0" smtClean="0"/>
              <a:t>La gestion du groupe et des moyens en ressource humaine. </a:t>
            </a:r>
          </a:p>
          <a:p>
            <a:pPr lvl="1"/>
            <a:r>
              <a:rPr lang="fr-FR" sz="2000" i="1" dirty="0" smtClean="0"/>
              <a:t>Les indicateurs et les </a:t>
            </a:r>
            <a:r>
              <a:rPr lang="fr-FR" sz="2000" i="1" dirty="0" err="1" smtClean="0"/>
              <a:t>évaluations</a:t>
            </a:r>
            <a:r>
              <a:rPr lang="fr-FR" sz="2000" i="1" dirty="0" smtClean="0"/>
              <a:t> mis en </a:t>
            </a:r>
            <a:r>
              <a:rPr lang="fr-FR" sz="2000" i="1" dirty="0" err="1" smtClean="0"/>
              <a:t>oeuvre</a:t>
            </a:r>
            <a:r>
              <a:rPr lang="fr-FR" sz="2000" i="1" dirty="0" smtClean="0"/>
              <a:t>. </a:t>
            </a:r>
          </a:p>
          <a:p>
            <a:pPr lvl="1"/>
            <a:r>
              <a:rPr lang="fr-FR" sz="2000" i="1" dirty="0" smtClean="0"/>
              <a:t>Le respect du cadre </a:t>
            </a:r>
            <a:r>
              <a:rPr lang="fr-FR" sz="2000" i="1" dirty="0" err="1" smtClean="0"/>
              <a:t>réglementaire</a:t>
            </a:r>
            <a:r>
              <a:rPr lang="fr-FR" sz="2000" i="1" dirty="0" smtClean="0"/>
              <a:t>. </a:t>
            </a:r>
          </a:p>
          <a:p>
            <a:pPr lvl="1"/>
            <a:r>
              <a:rPr lang="fr-FR" sz="2000" i="1" dirty="0" smtClean="0"/>
              <a:t>Les exigences de </a:t>
            </a:r>
            <a:r>
              <a:rPr lang="fr-FR" sz="2000" i="1" dirty="0" err="1" smtClean="0"/>
              <a:t>sécurité</a:t>
            </a:r>
            <a:r>
              <a:rPr lang="fr-FR" sz="2000" i="1" dirty="0" smtClean="0"/>
              <a:t> autour et </a:t>
            </a:r>
            <a:r>
              <a:rPr lang="fr-FR" sz="2000" i="1" dirty="0" err="1" smtClean="0"/>
              <a:t>à</a:t>
            </a:r>
            <a:r>
              <a:rPr lang="fr-FR" sz="2000" i="1" dirty="0" smtClean="0"/>
              <a:t> l’</a:t>
            </a:r>
            <a:r>
              <a:rPr lang="fr-FR" sz="2000" i="1" dirty="0" err="1" smtClean="0"/>
              <a:t>intérieur</a:t>
            </a:r>
            <a:r>
              <a:rPr lang="fr-FR" sz="2000" i="1" dirty="0" smtClean="0"/>
              <a:t> du bassin. </a:t>
            </a:r>
          </a:p>
          <a:p>
            <a:pPr>
              <a:buNone/>
            </a:pPr>
            <a:endParaRPr lang="fr-FR" sz="20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8016" y="423354"/>
            <a:ext cx="6921609" cy="1283291"/>
          </a:xfrm>
        </p:spPr>
        <p:txBody>
          <a:bodyPr/>
          <a:lstStyle/>
          <a:p>
            <a:r>
              <a:rPr lang="fr-FR" dirty="0" err="1" smtClean="0">
                <a:solidFill>
                  <a:srgbClr val="000000"/>
                </a:solidFill>
              </a:rPr>
              <a:t>Critères</a:t>
            </a:r>
            <a:r>
              <a:rPr lang="fr-FR" dirty="0" smtClean="0">
                <a:solidFill>
                  <a:srgbClr val="000000"/>
                </a:solidFill>
              </a:rPr>
              <a:t> d’</a:t>
            </a:r>
            <a:r>
              <a:rPr lang="fr-FR" dirty="0" err="1" smtClean="0">
                <a:solidFill>
                  <a:srgbClr val="000000"/>
                </a:solidFill>
              </a:rPr>
              <a:t>évaluation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336" y="1415589"/>
            <a:ext cx="8717390" cy="498521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-  </a:t>
            </a:r>
            <a:r>
              <a:rPr lang="fr-FR" i="1" dirty="0" err="1" smtClean="0"/>
              <a:t>Réalisme</a:t>
            </a:r>
            <a:r>
              <a:rPr lang="fr-FR" i="1" dirty="0" smtClean="0"/>
              <a:t>, </a:t>
            </a:r>
            <a:r>
              <a:rPr lang="fr-FR" i="1" dirty="0" err="1" smtClean="0"/>
              <a:t>faisabilité</a:t>
            </a:r>
            <a:r>
              <a:rPr lang="fr-FR" i="1" dirty="0" smtClean="0"/>
              <a:t>, </a:t>
            </a:r>
            <a:r>
              <a:rPr lang="fr-FR" i="1" dirty="0" err="1" smtClean="0"/>
              <a:t>efficacité</a:t>
            </a:r>
            <a:r>
              <a:rPr lang="fr-FR" i="1" dirty="0" smtClean="0"/>
              <a:t> des actions ou des solutions </a:t>
            </a:r>
            <a:r>
              <a:rPr lang="fr-FR" i="1" dirty="0" err="1" smtClean="0"/>
              <a:t>proposées</a:t>
            </a:r>
            <a:r>
              <a:rPr lang="fr-FR" i="1" dirty="0" smtClean="0"/>
              <a:t>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Respect de la </a:t>
            </a:r>
            <a:r>
              <a:rPr lang="fr-FR" i="1" dirty="0" err="1" smtClean="0"/>
              <a:t>réglementation</a:t>
            </a:r>
            <a:r>
              <a:rPr lang="fr-FR" i="1" dirty="0" smtClean="0"/>
              <a:t> et de la </a:t>
            </a:r>
            <a:r>
              <a:rPr lang="fr-FR" i="1" dirty="0" err="1" smtClean="0"/>
              <a:t>sécurité</a:t>
            </a:r>
            <a:r>
              <a:rPr lang="fr-FR" i="1" dirty="0" smtClean="0"/>
              <a:t>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Connaissance des profils de plongeurs et </a:t>
            </a:r>
            <a:r>
              <a:rPr lang="fr-FR" i="1" dirty="0" err="1" smtClean="0"/>
              <a:t>compétences</a:t>
            </a:r>
            <a:r>
              <a:rPr lang="fr-FR" i="1" dirty="0" smtClean="0"/>
              <a:t> </a:t>
            </a:r>
            <a:r>
              <a:rPr lang="fr-FR" i="1" dirty="0" err="1" smtClean="0"/>
              <a:t>associées</a:t>
            </a:r>
            <a:r>
              <a:rPr lang="fr-FR" i="1" dirty="0" smtClean="0"/>
              <a:t>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smtClean="0"/>
              <a:t>Mise en application des connaissances au service d'une </a:t>
            </a:r>
            <a:r>
              <a:rPr lang="fr-FR" i="1" dirty="0" err="1" smtClean="0"/>
              <a:t>démarche</a:t>
            </a:r>
            <a:r>
              <a:rPr lang="fr-FR" i="1" dirty="0" smtClean="0"/>
              <a:t> </a:t>
            </a:r>
            <a:r>
              <a:rPr lang="fr-FR" i="1" dirty="0" err="1" smtClean="0"/>
              <a:t>structurée</a:t>
            </a:r>
            <a:r>
              <a:rPr lang="fr-FR" i="1" dirty="0" smtClean="0"/>
              <a:t>. </a:t>
            </a:r>
            <a:endParaRPr lang="fr-FR" dirty="0" smtClean="0"/>
          </a:p>
          <a:p>
            <a:r>
              <a:rPr lang="fr-FR" dirty="0" smtClean="0"/>
              <a:t>-  </a:t>
            </a:r>
            <a:r>
              <a:rPr lang="fr-FR" i="1" dirty="0" err="1" smtClean="0"/>
              <a:t>Clarté</a:t>
            </a:r>
            <a:r>
              <a:rPr lang="fr-FR" i="1" dirty="0" smtClean="0"/>
              <a:t> de la </a:t>
            </a:r>
            <a:r>
              <a:rPr lang="fr-FR" i="1" dirty="0" err="1" smtClean="0"/>
              <a:t>démarche</a:t>
            </a:r>
            <a:r>
              <a:rPr lang="fr-FR" i="1" dirty="0" smtClean="0"/>
              <a:t>, structuration de l’</a:t>
            </a:r>
            <a:r>
              <a:rPr lang="fr-FR" i="1" dirty="0" err="1" smtClean="0"/>
              <a:t>exposé</a:t>
            </a:r>
            <a:r>
              <a:rPr lang="fr-FR" i="1" dirty="0" smtClean="0"/>
              <a:t>, </a:t>
            </a:r>
            <a:r>
              <a:rPr lang="fr-FR" i="1" dirty="0" err="1" smtClean="0"/>
              <a:t>adéquation</a:t>
            </a:r>
            <a:r>
              <a:rPr lang="fr-FR" i="1" dirty="0" smtClean="0"/>
              <a:t> et pertinence des solutions </a:t>
            </a:r>
            <a:r>
              <a:rPr lang="fr-FR" i="1" dirty="0" err="1" smtClean="0"/>
              <a:t>proposées</a:t>
            </a:r>
            <a:r>
              <a:rPr lang="fr-FR" i="1" dirty="0" smtClean="0"/>
              <a:t> dans le contexte </a:t>
            </a:r>
            <a:r>
              <a:rPr lang="fr-FR" i="1" dirty="0" err="1" smtClean="0"/>
              <a:t>défini</a:t>
            </a:r>
            <a:r>
              <a:rPr lang="fr-FR" i="1" dirty="0" smtClean="0"/>
              <a:t>. »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8721" y="0"/>
            <a:ext cx="8986745" cy="1098074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Exemples de sujets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05" y="1098074"/>
            <a:ext cx="8545423" cy="5543288"/>
          </a:xfrm>
        </p:spPr>
        <p:txBody>
          <a:bodyPr>
            <a:noAutofit/>
          </a:bodyPr>
          <a:lstStyle/>
          <a:p>
            <a:r>
              <a:rPr lang="fr-FR" sz="1800" dirty="0" smtClean="0"/>
              <a:t>Vous </a:t>
            </a:r>
            <a:r>
              <a:rPr lang="fr-FR" sz="1800" dirty="0" err="1" smtClean="0"/>
              <a:t>êtes</a:t>
            </a:r>
            <a:r>
              <a:rPr lang="fr-FR" sz="1800" dirty="0" smtClean="0"/>
              <a:t> initiateur, vous devez assurer la </a:t>
            </a:r>
            <a:r>
              <a:rPr lang="fr-FR" sz="1800" dirty="0" err="1" smtClean="0"/>
              <a:t>première</a:t>
            </a:r>
            <a:r>
              <a:rPr lang="fr-FR" sz="1800" dirty="0" smtClean="0"/>
              <a:t> </a:t>
            </a:r>
            <a:r>
              <a:rPr lang="fr-FR" sz="1800" dirty="0" err="1" smtClean="0"/>
              <a:t>séance</a:t>
            </a:r>
            <a:r>
              <a:rPr lang="fr-FR" sz="1800" dirty="0" smtClean="0"/>
              <a:t> de reprise de la saison avec 3 autres compagnons, Pierre N II initiateur , Yvan Guide de </a:t>
            </a:r>
            <a:r>
              <a:rPr lang="fr-FR" sz="1800" dirty="0" err="1" smtClean="0"/>
              <a:t>Palanquée-initiateur</a:t>
            </a:r>
            <a:r>
              <a:rPr lang="fr-FR" sz="1800" dirty="0" smtClean="0"/>
              <a:t> et Eric guide de palanquée</a:t>
            </a:r>
          </a:p>
          <a:p>
            <a:r>
              <a:rPr lang="fr-FR" sz="1800" dirty="0" smtClean="0"/>
              <a:t>Vous disposez de 4 lignes d'eau dans un bassin de 25 m : </a:t>
            </a:r>
          </a:p>
          <a:p>
            <a:r>
              <a:rPr lang="fr-FR" sz="1800" dirty="0" smtClean="0"/>
              <a:t>PMT en </a:t>
            </a:r>
            <a:r>
              <a:rPr lang="fr-FR" sz="1800" dirty="0" err="1" smtClean="0"/>
              <a:t>quantité</a:t>
            </a:r>
            <a:r>
              <a:rPr lang="fr-FR" sz="1800" dirty="0" smtClean="0"/>
              <a:t> suffisante</a:t>
            </a:r>
            <a:br>
              <a:rPr lang="fr-FR" sz="1800" dirty="0" smtClean="0"/>
            </a:br>
            <a:r>
              <a:rPr lang="fr-FR" sz="1800" dirty="0" smtClean="0"/>
              <a:t>12 </a:t>
            </a:r>
            <a:r>
              <a:rPr lang="fr-FR" sz="1800" dirty="0" err="1" smtClean="0"/>
              <a:t>détendeurs</a:t>
            </a:r>
            <a:r>
              <a:rPr lang="fr-FR" sz="1800" dirty="0" smtClean="0"/>
              <a:t> avec </a:t>
            </a:r>
            <a:r>
              <a:rPr lang="fr-FR" sz="1800" dirty="0" err="1" smtClean="0"/>
              <a:t>manomètre</a:t>
            </a:r>
            <a:r>
              <a:rPr lang="fr-FR" sz="1800" dirty="0" smtClean="0"/>
              <a:t> 9 bouteilles </a:t>
            </a:r>
            <a:r>
              <a:rPr lang="fr-FR" sz="1800" dirty="0" err="1" smtClean="0"/>
              <a:t>à</a:t>
            </a:r>
            <a:r>
              <a:rPr lang="fr-FR" sz="1800" dirty="0" smtClean="0"/>
              <a:t> 200 bars</a:t>
            </a:r>
            <a:br>
              <a:rPr lang="fr-FR" sz="1800" dirty="0" smtClean="0"/>
            </a:br>
            <a:r>
              <a:rPr lang="fr-FR" sz="1800" dirty="0" smtClean="0"/>
              <a:t>3 bouteilles </a:t>
            </a:r>
            <a:r>
              <a:rPr lang="fr-FR" sz="1800" dirty="0" err="1" smtClean="0"/>
              <a:t>à</a:t>
            </a:r>
            <a:r>
              <a:rPr lang="fr-FR" sz="1800" dirty="0" smtClean="0"/>
              <a:t> 120 bars </a:t>
            </a:r>
          </a:p>
          <a:p>
            <a:r>
              <a:rPr lang="fr-FR" sz="1800" dirty="0" smtClean="0"/>
              <a:t>Votre public est </a:t>
            </a:r>
            <a:r>
              <a:rPr lang="fr-FR" sz="1800" dirty="0" err="1" smtClean="0"/>
              <a:t>composé</a:t>
            </a:r>
            <a:r>
              <a:rPr lang="fr-FR" sz="1800" dirty="0" smtClean="0"/>
              <a:t> de : </a:t>
            </a:r>
            <a:endParaRPr lang="fr-FR" sz="1700" dirty="0" smtClean="0"/>
          </a:p>
          <a:p>
            <a:r>
              <a:rPr lang="fr-FR" sz="1800" dirty="0" smtClean="0"/>
              <a:t>6 </a:t>
            </a:r>
            <a:r>
              <a:rPr lang="fr-FR" sz="1800" dirty="0" err="1" smtClean="0"/>
              <a:t>baptêmes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4 plongeurs N I de la </a:t>
            </a:r>
            <a:r>
              <a:rPr lang="fr-FR" sz="1800" dirty="0" err="1" smtClean="0"/>
              <a:t>dernière</a:t>
            </a:r>
            <a:r>
              <a:rPr lang="fr-FR" sz="1800" dirty="0" smtClean="0"/>
              <a:t> saison</a:t>
            </a:r>
            <a:br>
              <a:rPr lang="fr-FR" sz="1800" dirty="0" smtClean="0"/>
            </a:br>
            <a:r>
              <a:rPr lang="fr-FR" sz="1800" dirty="0" smtClean="0"/>
              <a:t>4 plongeurs N II dont 1 qui n'a pas </a:t>
            </a:r>
            <a:r>
              <a:rPr lang="fr-FR" sz="1800" dirty="0" err="1" smtClean="0"/>
              <a:t>plongé</a:t>
            </a:r>
            <a:r>
              <a:rPr lang="fr-FR" sz="1800" dirty="0" smtClean="0"/>
              <a:t> depuis 3 ans</a:t>
            </a:r>
          </a:p>
          <a:p>
            <a:r>
              <a:rPr lang="fr-FR" sz="1800" dirty="0" smtClean="0"/>
              <a:t>Organisez la </a:t>
            </a:r>
            <a:r>
              <a:rPr lang="fr-FR" sz="1800" dirty="0" err="1" smtClean="0"/>
              <a:t>séance</a:t>
            </a:r>
            <a:r>
              <a:rPr lang="fr-FR" sz="1800" dirty="0" smtClean="0"/>
              <a:t> de 20h </a:t>
            </a:r>
            <a:r>
              <a:rPr lang="fr-FR" sz="1800" dirty="0" err="1" smtClean="0"/>
              <a:t>à</a:t>
            </a:r>
            <a:r>
              <a:rPr lang="fr-FR" sz="1800" dirty="0" smtClean="0"/>
              <a:t> 22h, les groupes, leurs programmes succincts, et l'utilisation du </a:t>
            </a:r>
            <a:r>
              <a:rPr lang="fr-FR" sz="1800" dirty="0" err="1" smtClean="0"/>
              <a:t>matériel</a:t>
            </a:r>
            <a:r>
              <a:rPr lang="fr-FR" sz="1800" dirty="0" smtClean="0"/>
              <a:t>. </a:t>
            </a:r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81</TotalTime>
  <Words>804</Words>
  <Application>Microsoft Macintosh PowerPoint</Application>
  <PresentationFormat>Présentation à l'écran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Ciel</vt:lpstr>
      <vt:lpstr>Pedagogie organisationnelle </vt:lpstr>
      <vt:lpstr>Diapositive 2</vt:lpstr>
      <vt:lpstr>En quoi consiste l’épreuve de Pédagogie Organisationnelle ?  </vt:lpstr>
      <vt:lpstr>Diapositive 4</vt:lpstr>
      <vt:lpstr>Protocole de réalisation  </vt:lpstr>
      <vt:lpstr>Compétences évaluées  </vt:lpstr>
      <vt:lpstr>Diapositive 7</vt:lpstr>
      <vt:lpstr>Critères d’évaluation  </vt:lpstr>
      <vt:lpstr>Exemples de sujets</vt:lpstr>
      <vt:lpstr>Exemples de sujets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Pedagogie organisationnelle </dc:title>
  <dc:creator>david cieszkowski</dc:creator>
  <cp:lastModifiedBy>david cieszkowski</cp:lastModifiedBy>
  <cp:revision>4</cp:revision>
  <dcterms:created xsi:type="dcterms:W3CDTF">2017-11-19T16:24:48Z</dcterms:created>
  <dcterms:modified xsi:type="dcterms:W3CDTF">2017-11-19T16:25:07Z</dcterms:modified>
</cp:coreProperties>
</file>