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06" r:id="rId2"/>
  </p:sldMasterIdLst>
  <p:notesMasterIdLst>
    <p:notesMasterId r:id="rId23"/>
  </p:notesMasterIdLst>
  <p:sldIdLst>
    <p:sldId id="306" r:id="rId3"/>
    <p:sldId id="284" r:id="rId4"/>
    <p:sldId id="298" r:id="rId5"/>
    <p:sldId id="286" r:id="rId6"/>
    <p:sldId id="287" r:id="rId7"/>
    <p:sldId id="288" r:id="rId8"/>
    <p:sldId id="304" r:id="rId9"/>
    <p:sldId id="289" r:id="rId10"/>
    <p:sldId id="290" r:id="rId11"/>
    <p:sldId id="291" r:id="rId12"/>
    <p:sldId id="292" r:id="rId13"/>
    <p:sldId id="293" r:id="rId14"/>
    <p:sldId id="299" r:id="rId15"/>
    <p:sldId id="300" r:id="rId16"/>
    <p:sldId id="294" r:id="rId17"/>
    <p:sldId id="301" r:id="rId18"/>
    <p:sldId id="302" r:id="rId19"/>
    <p:sldId id="303" r:id="rId20"/>
    <p:sldId id="305" r:id="rId21"/>
    <p:sldId id="281" r:id="rId22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">
          <p15:clr>
            <a:srgbClr val="A4A3A4"/>
          </p15:clr>
        </p15:guide>
        <p15:guide id="2" pos="29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16BCB8"/>
    <a:srgbClr val="1E8FB2"/>
    <a:srgbClr val="05C3CD"/>
    <a:srgbClr val="13AFBF"/>
    <a:srgbClr val="22BA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746" autoAdjust="0"/>
  </p:normalViewPr>
  <p:slideViewPr>
    <p:cSldViewPr>
      <p:cViewPr varScale="1">
        <p:scale>
          <a:sx n="87" d="100"/>
          <a:sy n="87" d="100"/>
        </p:scale>
        <p:origin x="-864" y="-78"/>
      </p:cViewPr>
      <p:guideLst>
        <p:guide orient="horz" pos="13"/>
        <p:guide pos="2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26852-17DA-4A43-8BF8-84207137B9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34C304C-96A3-495F-9734-21387E30DAD3}">
      <dgm:prSet custT="1"/>
      <dgm:spPr/>
      <dgm:t>
        <a:bodyPr/>
        <a:lstStyle/>
        <a:p>
          <a:pPr rtl="0"/>
          <a:r>
            <a:rPr lang="fr-FR" sz="4000" b="0" i="0" baseline="0" dirty="0" smtClean="0"/>
            <a:t>Objectif du stage initial </a:t>
          </a:r>
          <a:endParaRPr lang="fr-FR" sz="4000" dirty="0"/>
        </a:p>
      </dgm:t>
    </dgm:pt>
    <dgm:pt modelId="{4975935A-2BF2-41AB-B84C-EB1E8B92A6D7}" type="parTrans" cxnId="{584B4B66-9D55-41BB-8286-DC50F52F285D}">
      <dgm:prSet/>
      <dgm:spPr/>
      <dgm:t>
        <a:bodyPr/>
        <a:lstStyle/>
        <a:p>
          <a:endParaRPr lang="fr-FR"/>
        </a:p>
      </dgm:t>
    </dgm:pt>
    <dgm:pt modelId="{A1BF8642-5543-465A-A1CD-472A9BFBCDA8}" type="sibTrans" cxnId="{584B4B66-9D55-41BB-8286-DC50F52F285D}">
      <dgm:prSet/>
      <dgm:spPr/>
      <dgm:t>
        <a:bodyPr/>
        <a:lstStyle/>
        <a:p>
          <a:endParaRPr lang="fr-FR"/>
        </a:p>
      </dgm:t>
    </dgm:pt>
    <dgm:pt modelId="{63B1F781-647D-4E11-9B13-E0F23DD827AE}">
      <dgm:prSet custT="1"/>
      <dgm:spPr/>
      <dgm:t>
        <a:bodyPr/>
        <a:lstStyle/>
        <a:p>
          <a:pPr rtl="0"/>
          <a:r>
            <a:rPr lang="fr-FR" sz="3000" b="0" i="0" baseline="0" dirty="0" smtClean="0"/>
            <a:t>Donner les notions et les outils nécessaires à la réalisation de séances pratiques, théoriques… du stage en situation</a:t>
          </a:r>
          <a:endParaRPr lang="fr-FR" sz="3000" dirty="0"/>
        </a:p>
      </dgm:t>
    </dgm:pt>
    <dgm:pt modelId="{2EAA6B5D-C80C-45A9-9B7E-E7EC6A77A9A2}" type="parTrans" cxnId="{27EC8F3B-0A38-42D7-8421-5542F62BDAED}">
      <dgm:prSet/>
      <dgm:spPr/>
      <dgm:t>
        <a:bodyPr/>
        <a:lstStyle/>
        <a:p>
          <a:endParaRPr lang="fr-FR"/>
        </a:p>
      </dgm:t>
    </dgm:pt>
    <dgm:pt modelId="{B3665AD6-A721-497B-B0B4-C75D9F4F25BD}" type="sibTrans" cxnId="{27EC8F3B-0A38-42D7-8421-5542F62BDAED}">
      <dgm:prSet/>
      <dgm:spPr/>
      <dgm:t>
        <a:bodyPr/>
        <a:lstStyle/>
        <a:p>
          <a:endParaRPr lang="fr-FR"/>
        </a:p>
      </dgm:t>
    </dgm:pt>
    <dgm:pt modelId="{4C29607B-C8E1-4075-A570-BFC6E541881F}">
      <dgm:prSet/>
      <dgm:spPr/>
      <dgm:t>
        <a:bodyPr/>
        <a:lstStyle/>
        <a:p>
          <a:pPr rtl="0"/>
          <a:endParaRPr lang="fr-FR" sz="3200" b="0" i="0" baseline="0" dirty="0"/>
        </a:p>
      </dgm:t>
    </dgm:pt>
    <dgm:pt modelId="{DDBF2016-32F8-470F-933C-12532754961C}" type="parTrans" cxnId="{5940510D-0E81-4458-BE8C-AC604B89F782}">
      <dgm:prSet/>
      <dgm:spPr/>
      <dgm:t>
        <a:bodyPr/>
        <a:lstStyle/>
        <a:p>
          <a:endParaRPr lang="fr-FR"/>
        </a:p>
      </dgm:t>
    </dgm:pt>
    <dgm:pt modelId="{0D4F5169-954F-48E0-8648-53E315F62553}" type="sibTrans" cxnId="{5940510D-0E81-4458-BE8C-AC604B89F782}">
      <dgm:prSet/>
      <dgm:spPr/>
      <dgm:t>
        <a:bodyPr/>
        <a:lstStyle/>
        <a:p>
          <a:endParaRPr lang="fr-FR"/>
        </a:p>
      </dgm:t>
    </dgm:pt>
    <dgm:pt modelId="{167FF509-4A5D-4AFE-A3E8-8516B6F217D6}" type="pres">
      <dgm:prSet presAssocID="{F2826852-17DA-4A43-8BF8-84207137B9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AD6067E-9049-4FD2-B0D2-8083DEA0934F}" type="pres">
      <dgm:prSet presAssocID="{A34C304C-96A3-495F-9734-21387E30DAD3}" presName="linNode" presStyleCnt="0"/>
      <dgm:spPr/>
    </dgm:pt>
    <dgm:pt modelId="{6C5455F2-647B-4D5B-A3E5-01DBB5DCC2D0}" type="pres">
      <dgm:prSet presAssocID="{A34C304C-96A3-495F-9734-21387E30DAD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0E9592-EDE1-42F7-B7BE-B02632400281}" type="pres">
      <dgm:prSet presAssocID="{A34C304C-96A3-495F-9734-21387E30DAD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0F7123-FAC2-4545-9F01-F6C6863FC0C6}" type="presOf" srcId="{63B1F781-647D-4E11-9B13-E0F23DD827AE}" destId="{070E9592-EDE1-42F7-B7BE-B02632400281}" srcOrd="0" destOrd="0" presId="urn:microsoft.com/office/officeart/2005/8/layout/vList5"/>
    <dgm:cxn modelId="{27EC8F3B-0A38-42D7-8421-5542F62BDAED}" srcId="{A34C304C-96A3-495F-9734-21387E30DAD3}" destId="{63B1F781-647D-4E11-9B13-E0F23DD827AE}" srcOrd="0" destOrd="0" parTransId="{2EAA6B5D-C80C-45A9-9B7E-E7EC6A77A9A2}" sibTransId="{B3665AD6-A721-497B-B0B4-C75D9F4F25BD}"/>
    <dgm:cxn modelId="{B4967E89-A4E1-498B-9CF0-F57878134745}" type="presOf" srcId="{A34C304C-96A3-495F-9734-21387E30DAD3}" destId="{6C5455F2-647B-4D5B-A3E5-01DBB5DCC2D0}" srcOrd="0" destOrd="0" presId="urn:microsoft.com/office/officeart/2005/8/layout/vList5"/>
    <dgm:cxn modelId="{4A657ABD-CACB-4680-80BC-C340188F4827}" type="presOf" srcId="{F2826852-17DA-4A43-8BF8-84207137B90A}" destId="{167FF509-4A5D-4AFE-A3E8-8516B6F217D6}" srcOrd="0" destOrd="0" presId="urn:microsoft.com/office/officeart/2005/8/layout/vList5"/>
    <dgm:cxn modelId="{5940510D-0E81-4458-BE8C-AC604B89F782}" srcId="{A34C304C-96A3-495F-9734-21387E30DAD3}" destId="{4C29607B-C8E1-4075-A570-BFC6E541881F}" srcOrd="1" destOrd="0" parTransId="{DDBF2016-32F8-470F-933C-12532754961C}" sibTransId="{0D4F5169-954F-48E0-8648-53E315F62553}"/>
    <dgm:cxn modelId="{FA882788-5A94-48AA-89D4-892DB48987C2}" type="presOf" srcId="{4C29607B-C8E1-4075-A570-BFC6E541881F}" destId="{070E9592-EDE1-42F7-B7BE-B02632400281}" srcOrd="0" destOrd="1" presId="urn:microsoft.com/office/officeart/2005/8/layout/vList5"/>
    <dgm:cxn modelId="{584B4B66-9D55-41BB-8286-DC50F52F285D}" srcId="{F2826852-17DA-4A43-8BF8-84207137B90A}" destId="{A34C304C-96A3-495F-9734-21387E30DAD3}" srcOrd="0" destOrd="0" parTransId="{4975935A-2BF2-41AB-B84C-EB1E8B92A6D7}" sibTransId="{A1BF8642-5543-465A-A1CD-472A9BFBCDA8}"/>
    <dgm:cxn modelId="{9D913404-6F2A-42B9-8641-EB039038EE13}" type="presParOf" srcId="{167FF509-4A5D-4AFE-A3E8-8516B6F217D6}" destId="{1AD6067E-9049-4FD2-B0D2-8083DEA0934F}" srcOrd="0" destOrd="0" presId="urn:microsoft.com/office/officeart/2005/8/layout/vList5"/>
    <dgm:cxn modelId="{7F0C668B-8151-45EB-A991-7D95D9E15718}" type="presParOf" srcId="{1AD6067E-9049-4FD2-B0D2-8083DEA0934F}" destId="{6C5455F2-647B-4D5B-A3E5-01DBB5DCC2D0}" srcOrd="0" destOrd="0" presId="urn:microsoft.com/office/officeart/2005/8/layout/vList5"/>
    <dgm:cxn modelId="{0746F280-1684-4935-B93F-D89150143235}" type="presParOf" srcId="{1AD6067E-9049-4FD2-B0D2-8083DEA0934F}" destId="{070E9592-EDE1-42F7-B7BE-B026324002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FE8CB-F046-436C-9776-092D85AAAD2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5E5C387-223E-486F-BAD0-1B628B92E71E}">
      <dgm:prSet/>
      <dgm:spPr/>
      <dgm:t>
        <a:bodyPr/>
        <a:lstStyle/>
        <a:p>
          <a:pPr rtl="0"/>
          <a:r>
            <a:rPr lang="fr-FR" dirty="0" smtClean="0"/>
            <a:t>mise en situation d’enseignement pour des plongeurs du niveau débutant au guide de palanquée dans les espaces 0-6m, 0-12m, 0-20m, 0-40m (pour les séances au-delà de 20m, le formateur 2</a:t>
          </a:r>
          <a:r>
            <a:rPr lang="fr-FR" baseline="30000" dirty="0" smtClean="0"/>
            <a:t>ème </a:t>
          </a:r>
          <a:r>
            <a:rPr lang="fr-FR" dirty="0" smtClean="0"/>
            <a:t>degré est sous l’eau avec le stagiaire)</a:t>
          </a:r>
          <a:endParaRPr lang="fr-FR" dirty="0"/>
        </a:p>
      </dgm:t>
    </dgm:pt>
    <dgm:pt modelId="{CD23DCC8-645B-4D71-9D81-170BC04E90F5}" type="parTrans" cxnId="{A9460726-AFCA-4939-987E-8BC231D78E52}">
      <dgm:prSet/>
      <dgm:spPr/>
      <dgm:t>
        <a:bodyPr/>
        <a:lstStyle/>
        <a:p>
          <a:endParaRPr lang="fr-FR"/>
        </a:p>
      </dgm:t>
    </dgm:pt>
    <dgm:pt modelId="{564B4391-30DA-40BF-81AF-36FAE1DB04F6}" type="sibTrans" cxnId="{A9460726-AFCA-4939-987E-8BC231D78E52}">
      <dgm:prSet/>
      <dgm:spPr/>
      <dgm:t>
        <a:bodyPr/>
        <a:lstStyle/>
        <a:p>
          <a:endParaRPr lang="fr-FR"/>
        </a:p>
      </dgm:t>
    </dgm:pt>
    <dgm:pt modelId="{7F9C9BE1-A59A-409B-9722-0D44D41CD7F6}">
      <dgm:prSet/>
      <dgm:spPr/>
      <dgm:t>
        <a:bodyPr/>
        <a:lstStyle/>
        <a:p>
          <a:pPr rtl="0"/>
          <a:r>
            <a:rPr lang="fr-FR" dirty="0" smtClean="0"/>
            <a:t>Pour les séances de l’UC3 « Formation des plongeurs », il est recommandé de faire travailler le stagiaire MF1 en présence de véritables élèves.</a:t>
          </a:r>
          <a:endParaRPr lang="fr-FR" dirty="0"/>
        </a:p>
      </dgm:t>
    </dgm:pt>
    <dgm:pt modelId="{0F6F2253-2A82-4A2A-8F9E-E0523CAE4EDA}" type="parTrans" cxnId="{C2107748-1118-488C-88FE-7E3A4CF70DEF}">
      <dgm:prSet/>
      <dgm:spPr/>
      <dgm:t>
        <a:bodyPr/>
        <a:lstStyle/>
        <a:p>
          <a:endParaRPr lang="fr-FR"/>
        </a:p>
      </dgm:t>
    </dgm:pt>
    <dgm:pt modelId="{7A24A2BE-2575-4956-B7FC-FFB83261523F}" type="sibTrans" cxnId="{C2107748-1118-488C-88FE-7E3A4CF70DEF}">
      <dgm:prSet/>
      <dgm:spPr/>
      <dgm:t>
        <a:bodyPr/>
        <a:lstStyle/>
        <a:p>
          <a:endParaRPr lang="fr-FR"/>
        </a:p>
      </dgm:t>
    </dgm:pt>
    <dgm:pt modelId="{ECAB5D55-86AA-40D2-B807-8F31EF8BAF5F}">
      <dgm:prSet/>
      <dgm:spPr/>
      <dgm:t>
        <a:bodyPr/>
        <a:lstStyle/>
        <a:p>
          <a:pPr rtl="0"/>
          <a:r>
            <a:rPr lang="fr-FR" dirty="0" smtClean="0"/>
            <a:t>Les volumes horaires de ces séances sont définis dans le livret pédagogique. </a:t>
          </a:r>
          <a:endParaRPr lang="fr-FR" dirty="0"/>
        </a:p>
      </dgm:t>
    </dgm:pt>
    <dgm:pt modelId="{D7F0BFA8-5C5F-4674-AD18-3F36C69CEF61}" type="parTrans" cxnId="{0A850BB2-62DB-4599-90F3-552632DC23AE}">
      <dgm:prSet/>
      <dgm:spPr/>
      <dgm:t>
        <a:bodyPr/>
        <a:lstStyle/>
        <a:p>
          <a:endParaRPr lang="fr-FR"/>
        </a:p>
      </dgm:t>
    </dgm:pt>
    <dgm:pt modelId="{E8727AD4-6D87-4F88-9A99-A3E8C90710FD}" type="sibTrans" cxnId="{0A850BB2-62DB-4599-90F3-552632DC23AE}">
      <dgm:prSet/>
      <dgm:spPr/>
      <dgm:t>
        <a:bodyPr/>
        <a:lstStyle/>
        <a:p>
          <a:endParaRPr lang="fr-FR"/>
        </a:p>
      </dgm:t>
    </dgm:pt>
    <dgm:pt modelId="{EB949EA3-B11C-4E72-B997-CF09DE362DBE}">
      <dgm:prSet/>
      <dgm:spPr/>
      <dgm:t>
        <a:bodyPr/>
        <a:lstStyle/>
        <a:p>
          <a:pPr rtl="0"/>
          <a:r>
            <a:rPr lang="fr-FR" dirty="0" smtClean="0"/>
            <a:t>Les unités de formation des UC1, UC2, UC4, UC5 et UC6 peuvent être associées aux unités de formation de l’UC3 pour former une séance. Ainsi, avec 65 unités de formation à valider pour l’UC3, le stage en situation nécessite au moins 65 séances de formation au profit du stagiaire MF1. </a:t>
          </a:r>
          <a:endParaRPr lang="fr-FR" dirty="0"/>
        </a:p>
      </dgm:t>
    </dgm:pt>
    <dgm:pt modelId="{8D406101-AF7C-4AE4-AFA9-01273F0FA591}" type="parTrans" cxnId="{324D81FD-BC81-4432-920F-8C9E35C2B9B4}">
      <dgm:prSet/>
      <dgm:spPr/>
      <dgm:t>
        <a:bodyPr/>
        <a:lstStyle/>
        <a:p>
          <a:endParaRPr lang="fr-FR"/>
        </a:p>
      </dgm:t>
    </dgm:pt>
    <dgm:pt modelId="{595A1BB7-7B7A-453C-8803-86881C2791D2}" type="sibTrans" cxnId="{324D81FD-BC81-4432-920F-8C9E35C2B9B4}">
      <dgm:prSet/>
      <dgm:spPr/>
      <dgm:t>
        <a:bodyPr/>
        <a:lstStyle/>
        <a:p>
          <a:endParaRPr lang="fr-FR"/>
        </a:p>
      </dgm:t>
    </dgm:pt>
    <dgm:pt modelId="{1C3800F8-C2C7-475F-91EA-04A499DD45CB}">
      <dgm:prSet/>
      <dgm:spPr/>
      <dgm:t>
        <a:bodyPr/>
        <a:lstStyle/>
        <a:p>
          <a:pPr rtl="0"/>
          <a:endParaRPr lang="fr-FR" dirty="0"/>
        </a:p>
      </dgm:t>
    </dgm:pt>
    <dgm:pt modelId="{4845E010-D75D-4E14-9BB8-33DD21E65A02}" type="parTrans" cxnId="{826CE18D-9DA0-4CA8-A06C-338CA4EA5291}">
      <dgm:prSet/>
      <dgm:spPr/>
      <dgm:t>
        <a:bodyPr/>
        <a:lstStyle/>
        <a:p>
          <a:endParaRPr lang="fr-FR"/>
        </a:p>
      </dgm:t>
    </dgm:pt>
    <dgm:pt modelId="{14D9D35A-1843-4A68-A3D2-87D07322C040}" type="sibTrans" cxnId="{826CE18D-9DA0-4CA8-A06C-338CA4EA5291}">
      <dgm:prSet/>
      <dgm:spPr/>
      <dgm:t>
        <a:bodyPr/>
        <a:lstStyle/>
        <a:p>
          <a:endParaRPr lang="fr-FR"/>
        </a:p>
      </dgm:t>
    </dgm:pt>
    <dgm:pt modelId="{CA249E9A-7852-435D-BC0D-0E65C4EBA55C}">
      <dgm:prSet/>
      <dgm:spPr/>
      <dgm:t>
        <a:bodyPr/>
        <a:lstStyle/>
        <a:p>
          <a:pPr rtl="0"/>
          <a:endParaRPr lang="fr-FR" dirty="0"/>
        </a:p>
      </dgm:t>
    </dgm:pt>
    <dgm:pt modelId="{505D3152-BFD7-4745-9853-D33BF7E78566}" type="parTrans" cxnId="{4652DFFE-239B-4506-AAB1-45E68E79B72A}">
      <dgm:prSet/>
      <dgm:spPr/>
      <dgm:t>
        <a:bodyPr/>
        <a:lstStyle/>
        <a:p>
          <a:endParaRPr lang="fr-FR"/>
        </a:p>
      </dgm:t>
    </dgm:pt>
    <dgm:pt modelId="{3A7E8EAF-C81F-4ACA-A505-1ED19065A0CE}" type="sibTrans" cxnId="{4652DFFE-239B-4506-AAB1-45E68E79B72A}">
      <dgm:prSet/>
      <dgm:spPr/>
      <dgm:t>
        <a:bodyPr/>
        <a:lstStyle/>
        <a:p>
          <a:endParaRPr lang="fr-FR"/>
        </a:p>
      </dgm:t>
    </dgm:pt>
    <dgm:pt modelId="{D2C80D1A-056B-4EF3-B0A4-2DA84DFA4A72}" type="pres">
      <dgm:prSet presAssocID="{635FE8CB-F046-436C-9776-092D85AAAD2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DFE34-DAF3-450B-B977-528404720E04}" type="pres">
      <dgm:prSet presAssocID="{635FE8CB-F046-436C-9776-092D85AAAD25}" presName="diamond" presStyleLbl="bgShp" presStyleIdx="0" presStyleCnt="1"/>
      <dgm:spPr/>
    </dgm:pt>
    <dgm:pt modelId="{5B0F7739-1383-439B-ACDB-CBAA521C57C2}" type="pres">
      <dgm:prSet presAssocID="{635FE8CB-F046-436C-9776-092D85AAAD2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F20F7E-DDEA-454E-86E5-7F43C10155A8}" type="pres">
      <dgm:prSet presAssocID="{635FE8CB-F046-436C-9776-092D85AAAD2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05F7F-2E27-4B55-9070-E43ACF53F8E3}" type="pres">
      <dgm:prSet presAssocID="{635FE8CB-F046-436C-9776-092D85AAAD2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6BCAF1-3E7B-4912-830F-81A8590FDF89}" type="pres">
      <dgm:prSet presAssocID="{635FE8CB-F046-436C-9776-092D85AAAD2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AE8ABF-8E1F-4C71-B71F-D8345D5C2863}" type="presOf" srcId="{ECAB5D55-86AA-40D2-B807-8F31EF8BAF5F}" destId="{3EA05F7F-2E27-4B55-9070-E43ACF53F8E3}" srcOrd="0" destOrd="0" presId="urn:microsoft.com/office/officeart/2005/8/layout/matrix3"/>
    <dgm:cxn modelId="{826CE18D-9DA0-4CA8-A06C-338CA4EA5291}" srcId="{635FE8CB-F046-436C-9776-092D85AAAD25}" destId="{1C3800F8-C2C7-475F-91EA-04A499DD45CB}" srcOrd="4" destOrd="0" parTransId="{4845E010-D75D-4E14-9BB8-33DD21E65A02}" sibTransId="{14D9D35A-1843-4A68-A3D2-87D07322C040}"/>
    <dgm:cxn modelId="{A9460726-AFCA-4939-987E-8BC231D78E52}" srcId="{635FE8CB-F046-436C-9776-092D85AAAD25}" destId="{D5E5C387-223E-486F-BAD0-1B628B92E71E}" srcOrd="0" destOrd="0" parTransId="{CD23DCC8-645B-4D71-9D81-170BC04E90F5}" sibTransId="{564B4391-30DA-40BF-81AF-36FAE1DB04F6}"/>
    <dgm:cxn modelId="{4652DFFE-239B-4506-AAB1-45E68E79B72A}" srcId="{635FE8CB-F046-436C-9776-092D85AAAD25}" destId="{CA249E9A-7852-435D-BC0D-0E65C4EBA55C}" srcOrd="5" destOrd="0" parTransId="{505D3152-BFD7-4745-9853-D33BF7E78566}" sibTransId="{3A7E8EAF-C81F-4ACA-A505-1ED19065A0CE}"/>
    <dgm:cxn modelId="{71139080-4C56-4406-A258-2C185ABADDD9}" type="presOf" srcId="{635FE8CB-F046-436C-9776-092D85AAAD25}" destId="{D2C80D1A-056B-4EF3-B0A4-2DA84DFA4A72}" srcOrd="0" destOrd="0" presId="urn:microsoft.com/office/officeart/2005/8/layout/matrix3"/>
    <dgm:cxn modelId="{C2107748-1118-488C-88FE-7E3A4CF70DEF}" srcId="{635FE8CB-F046-436C-9776-092D85AAAD25}" destId="{7F9C9BE1-A59A-409B-9722-0D44D41CD7F6}" srcOrd="1" destOrd="0" parTransId="{0F6F2253-2A82-4A2A-8F9E-E0523CAE4EDA}" sibTransId="{7A24A2BE-2575-4956-B7FC-FFB83261523F}"/>
    <dgm:cxn modelId="{324D81FD-BC81-4432-920F-8C9E35C2B9B4}" srcId="{635FE8CB-F046-436C-9776-092D85AAAD25}" destId="{EB949EA3-B11C-4E72-B997-CF09DE362DBE}" srcOrd="3" destOrd="0" parTransId="{8D406101-AF7C-4AE4-AFA9-01273F0FA591}" sibTransId="{595A1BB7-7B7A-453C-8803-86881C2791D2}"/>
    <dgm:cxn modelId="{318A67E1-AC35-47FD-AF63-1B75FE35BC5B}" type="presOf" srcId="{D5E5C387-223E-486F-BAD0-1B628B92E71E}" destId="{5B0F7739-1383-439B-ACDB-CBAA521C57C2}" srcOrd="0" destOrd="0" presId="urn:microsoft.com/office/officeart/2005/8/layout/matrix3"/>
    <dgm:cxn modelId="{112AE357-55FF-4C4D-A2C9-EBF22249AEC2}" type="presOf" srcId="{EB949EA3-B11C-4E72-B997-CF09DE362DBE}" destId="{276BCAF1-3E7B-4912-830F-81A8590FDF89}" srcOrd="0" destOrd="0" presId="urn:microsoft.com/office/officeart/2005/8/layout/matrix3"/>
    <dgm:cxn modelId="{9B6D7E9F-C234-4A3D-8504-8362441C5143}" type="presOf" srcId="{7F9C9BE1-A59A-409B-9722-0D44D41CD7F6}" destId="{96F20F7E-DDEA-454E-86E5-7F43C10155A8}" srcOrd="0" destOrd="0" presId="urn:microsoft.com/office/officeart/2005/8/layout/matrix3"/>
    <dgm:cxn modelId="{0A850BB2-62DB-4599-90F3-552632DC23AE}" srcId="{635FE8CB-F046-436C-9776-092D85AAAD25}" destId="{ECAB5D55-86AA-40D2-B807-8F31EF8BAF5F}" srcOrd="2" destOrd="0" parTransId="{D7F0BFA8-5C5F-4674-AD18-3F36C69CEF61}" sibTransId="{E8727AD4-6D87-4F88-9A99-A3E8C90710FD}"/>
    <dgm:cxn modelId="{3F83E944-E070-4A19-9546-F36FB9A9E7D2}" type="presParOf" srcId="{D2C80D1A-056B-4EF3-B0A4-2DA84DFA4A72}" destId="{917DFE34-DAF3-450B-B977-528404720E04}" srcOrd="0" destOrd="0" presId="urn:microsoft.com/office/officeart/2005/8/layout/matrix3"/>
    <dgm:cxn modelId="{6F13519C-ABB3-4098-8071-ACC681825CE8}" type="presParOf" srcId="{D2C80D1A-056B-4EF3-B0A4-2DA84DFA4A72}" destId="{5B0F7739-1383-439B-ACDB-CBAA521C57C2}" srcOrd="1" destOrd="0" presId="urn:microsoft.com/office/officeart/2005/8/layout/matrix3"/>
    <dgm:cxn modelId="{B0E9F742-438A-4274-B080-A70A88736674}" type="presParOf" srcId="{D2C80D1A-056B-4EF3-B0A4-2DA84DFA4A72}" destId="{96F20F7E-DDEA-454E-86E5-7F43C10155A8}" srcOrd="2" destOrd="0" presId="urn:microsoft.com/office/officeart/2005/8/layout/matrix3"/>
    <dgm:cxn modelId="{EDF05B98-0B06-4C03-811C-E0614265DAAA}" type="presParOf" srcId="{D2C80D1A-056B-4EF3-B0A4-2DA84DFA4A72}" destId="{3EA05F7F-2E27-4B55-9070-E43ACF53F8E3}" srcOrd="3" destOrd="0" presId="urn:microsoft.com/office/officeart/2005/8/layout/matrix3"/>
    <dgm:cxn modelId="{EF15C8AA-9155-4615-AC18-12F83A230097}" type="presParOf" srcId="{D2C80D1A-056B-4EF3-B0A4-2DA84DFA4A72}" destId="{276BCAF1-3E7B-4912-830F-81A8590FDF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FE8CB-F046-436C-9776-092D85AAAD2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5E5C387-223E-486F-BAD0-1B628B92E71E}">
      <dgm:prSet custT="1"/>
      <dgm:spPr/>
      <dgm:t>
        <a:bodyPr/>
        <a:lstStyle/>
        <a:p>
          <a:pPr rtl="0"/>
          <a:r>
            <a:rPr lang="fr-FR" sz="1400" dirty="0" smtClean="0"/>
            <a:t>Les stages en situation sont contrôlés et validés, sur le livret pédagogique, par les MF2, BEES2, DEJEPS ou DESJEPS licenciés à la FFESSM. </a:t>
          </a:r>
          <a:endParaRPr lang="fr-FR" sz="1400" dirty="0"/>
        </a:p>
      </dgm:t>
    </dgm:pt>
    <dgm:pt modelId="{CD23DCC8-645B-4D71-9D81-170BC04E90F5}" type="parTrans" cxnId="{A9460726-AFCA-4939-987E-8BC231D78E52}">
      <dgm:prSet/>
      <dgm:spPr/>
      <dgm:t>
        <a:bodyPr/>
        <a:lstStyle/>
        <a:p>
          <a:endParaRPr lang="fr-FR"/>
        </a:p>
      </dgm:t>
    </dgm:pt>
    <dgm:pt modelId="{564B4391-30DA-40BF-81AF-36FAE1DB04F6}" type="sibTrans" cxnId="{A9460726-AFCA-4939-987E-8BC231D78E52}">
      <dgm:prSet/>
      <dgm:spPr/>
      <dgm:t>
        <a:bodyPr/>
        <a:lstStyle/>
        <a:p>
          <a:endParaRPr lang="fr-FR"/>
        </a:p>
      </dgm:t>
    </dgm:pt>
    <dgm:pt modelId="{7F9C9BE1-A59A-409B-9722-0D44D41CD7F6}">
      <dgm:prSet custT="1"/>
      <dgm:spPr/>
      <dgm:t>
        <a:bodyPr/>
        <a:lstStyle/>
        <a:p>
          <a:pPr algn="l" rtl="0"/>
          <a:r>
            <a:rPr lang="fr-FR" sz="1200" dirty="0" smtClean="0"/>
            <a:t>Un moniteur MF2, BEES2, DEJEPS ou DESJEPS licenciés à la FFESSM peut être le conseiller pédagogique d’un maximum de quatre stagiaires simultanément (dont deux stagiaires DEJEPS au maximum). Celui-ci peut être assisté de moniteurs MF1 ou DEJEPS licenciés. Les C.T.R. sont habilitées à exercer un contrôle. </a:t>
          </a:r>
          <a:endParaRPr lang="fr-FR" sz="1200" dirty="0"/>
        </a:p>
      </dgm:t>
    </dgm:pt>
    <dgm:pt modelId="{0F6F2253-2A82-4A2A-8F9E-E0523CAE4EDA}" type="parTrans" cxnId="{C2107748-1118-488C-88FE-7E3A4CF70DEF}">
      <dgm:prSet/>
      <dgm:spPr/>
      <dgm:t>
        <a:bodyPr/>
        <a:lstStyle/>
        <a:p>
          <a:endParaRPr lang="fr-FR"/>
        </a:p>
      </dgm:t>
    </dgm:pt>
    <dgm:pt modelId="{7A24A2BE-2575-4956-B7FC-FFB83261523F}" type="sibTrans" cxnId="{C2107748-1118-488C-88FE-7E3A4CF70DEF}">
      <dgm:prSet/>
      <dgm:spPr/>
      <dgm:t>
        <a:bodyPr/>
        <a:lstStyle/>
        <a:p>
          <a:endParaRPr lang="fr-FR"/>
        </a:p>
      </dgm:t>
    </dgm:pt>
    <dgm:pt modelId="{ECAB5D55-86AA-40D2-B807-8F31EF8BAF5F}">
      <dgm:prSet custT="1"/>
      <dgm:spPr/>
      <dgm:t>
        <a:bodyPr/>
        <a:lstStyle/>
        <a:p>
          <a:pPr rtl="0"/>
          <a:r>
            <a:rPr lang="fr-FR" sz="1400" dirty="0" smtClean="0"/>
            <a:t>Afin de garantir une unité pédagogique dans la formation, un formateur doit faire un minimum de 4 unités de formation avec le stagiaire pour pouvoir les valider. </a:t>
          </a:r>
          <a:endParaRPr lang="fr-FR" sz="1400" dirty="0"/>
        </a:p>
      </dgm:t>
    </dgm:pt>
    <dgm:pt modelId="{D7F0BFA8-5C5F-4674-AD18-3F36C69CEF61}" type="parTrans" cxnId="{0A850BB2-62DB-4599-90F3-552632DC23AE}">
      <dgm:prSet/>
      <dgm:spPr/>
      <dgm:t>
        <a:bodyPr/>
        <a:lstStyle/>
        <a:p>
          <a:endParaRPr lang="fr-FR"/>
        </a:p>
      </dgm:t>
    </dgm:pt>
    <dgm:pt modelId="{E8727AD4-6D87-4F88-9A99-A3E8C90710FD}" type="sibTrans" cxnId="{0A850BB2-62DB-4599-90F3-552632DC23AE}">
      <dgm:prSet/>
      <dgm:spPr/>
      <dgm:t>
        <a:bodyPr/>
        <a:lstStyle/>
        <a:p>
          <a:endParaRPr lang="fr-FR"/>
        </a:p>
      </dgm:t>
    </dgm:pt>
    <dgm:pt modelId="{EB949EA3-B11C-4E72-B997-CF09DE362DBE}">
      <dgm:prSet custT="1"/>
      <dgm:spPr/>
      <dgm:t>
        <a:bodyPr/>
        <a:lstStyle/>
        <a:p>
          <a:pPr rtl="0"/>
          <a:r>
            <a:rPr lang="fr-FR" sz="1400" dirty="0" smtClean="0"/>
            <a:t>Le respect de l’ordre chronologique des UC n’est pas obligatoire.  </a:t>
          </a:r>
          <a:endParaRPr lang="fr-FR" sz="1400" dirty="0"/>
        </a:p>
      </dgm:t>
    </dgm:pt>
    <dgm:pt modelId="{8D406101-AF7C-4AE4-AFA9-01273F0FA591}" type="parTrans" cxnId="{324D81FD-BC81-4432-920F-8C9E35C2B9B4}">
      <dgm:prSet/>
      <dgm:spPr/>
      <dgm:t>
        <a:bodyPr/>
        <a:lstStyle/>
        <a:p>
          <a:endParaRPr lang="fr-FR"/>
        </a:p>
      </dgm:t>
    </dgm:pt>
    <dgm:pt modelId="{595A1BB7-7B7A-453C-8803-86881C2791D2}" type="sibTrans" cxnId="{324D81FD-BC81-4432-920F-8C9E35C2B9B4}">
      <dgm:prSet/>
      <dgm:spPr/>
      <dgm:t>
        <a:bodyPr/>
        <a:lstStyle/>
        <a:p>
          <a:endParaRPr lang="fr-FR"/>
        </a:p>
      </dgm:t>
    </dgm:pt>
    <dgm:pt modelId="{1C3800F8-C2C7-475F-91EA-04A499DD45CB}">
      <dgm:prSet/>
      <dgm:spPr/>
      <dgm:t>
        <a:bodyPr/>
        <a:lstStyle/>
        <a:p>
          <a:pPr rtl="0"/>
          <a:endParaRPr lang="fr-FR" dirty="0"/>
        </a:p>
      </dgm:t>
    </dgm:pt>
    <dgm:pt modelId="{4845E010-D75D-4E14-9BB8-33DD21E65A02}" type="parTrans" cxnId="{826CE18D-9DA0-4CA8-A06C-338CA4EA5291}">
      <dgm:prSet/>
      <dgm:spPr/>
      <dgm:t>
        <a:bodyPr/>
        <a:lstStyle/>
        <a:p>
          <a:endParaRPr lang="fr-FR"/>
        </a:p>
      </dgm:t>
    </dgm:pt>
    <dgm:pt modelId="{14D9D35A-1843-4A68-A3D2-87D07322C040}" type="sibTrans" cxnId="{826CE18D-9DA0-4CA8-A06C-338CA4EA5291}">
      <dgm:prSet/>
      <dgm:spPr/>
      <dgm:t>
        <a:bodyPr/>
        <a:lstStyle/>
        <a:p>
          <a:endParaRPr lang="fr-FR"/>
        </a:p>
      </dgm:t>
    </dgm:pt>
    <dgm:pt modelId="{CA249E9A-7852-435D-BC0D-0E65C4EBA55C}">
      <dgm:prSet/>
      <dgm:spPr/>
      <dgm:t>
        <a:bodyPr/>
        <a:lstStyle/>
        <a:p>
          <a:pPr rtl="0"/>
          <a:endParaRPr lang="fr-FR" dirty="0"/>
        </a:p>
      </dgm:t>
    </dgm:pt>
    <dgm:pt modelId="{505D3152-BFD7-4745-9853-D33BF7E78566}" type="parTrans" cxnId="{4652DFFE-239B-4506-AAB1-45E68E79B72A}">
      <dgm:prSet/>
      <dgm:spPr/>
      <dgm:t>
        <a:bodyPr/>
        <a:lstStyle/>
        <a:p>
          <a:endParaRPr lang="fr-FR"/>
        </a:p>
      </dgm:t>
    </dgm:pt>
    <dgm:pt modelId="{3A7E8EAF-C81F-4ACA-A505-1ED19065A0CE}" type="sibTrans" cxnId="{4652DFFE-239B-4506-AAB1-45E68E79B72A}">
      <dgm:prSet/>
      <dgm:spPr/>
      <dgm:t>
        <a:bodyPr/>
        <a:lstStyle/>
        <a:p>
          <a:endParaRPr lang="fr-FR"/>
        </a:p>
      </dgm:t>
    </dgm:pt>
    <dgm:pt modelId="{D2C80D1A-056B-4EF3-B0A4-2DA84DFA4A72}" type="pres">
      <dgm:prSet presAssocID="{635FE8CB-F046-436C-9776-092D85AAAD2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DFE34-DAF3-450B-B977-528404720E04}" type="pres">
      <dgm:prSet presAssocID="{635FE8CB-F046-436C-9776-092D85AAAD25}" presName="diamond" presStyleLbl="bgShp" presStyleIdx="0" presStyleCnt="1"/>
      <dgm:spPr/>
    </dgm:pt>
    <dgm:pt modelId="{5B0F7739-1383-439B-ACDB-CBAA521C57C2}" type="pres">
      <dgm:prSet presAssocID="{635FE8CB-F046-436C-9776-092D85AAAD25}" presName="quad1" presStyleLbl="node1" presStyleIdx="0" presStyleCnt="4" custScaleX="114275" custScaleY="111519" custLinFactNeighborX="-11481" custLinFactNeighborY="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F20F7E-DDEA-454E-86E5-7F43C10155A8}" type="pres">
      <dgm:prSet presAssocID="{635FE8CB-F046-436C-9776-092D85AAAD25}" presName="quad2" presStyleLbl="node1" presStyleIdx="1" presStyleCnt="4" custScaleX="114275" custScaleY="111519" custLinFactNeighborX="14772" custLinFactNeighborY="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05F7F-2E27-4B55-9070-E43ACF53F8E3}" type="pres">
      <dgm:prSet presAssocID="{635FE8CB-F046-436C-9776-092D85AAAD25}" presName="quad3" presStyleLbl="node1" presStyleIdx="2" presStyleCnt="4" custScaleX="114275" custScaleY="110448" custLinFactNeighborX="-11481" custLinFactNeighborY="7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6BCAF1-3E7B-4912-830F-81A8590FDF89}" type="pres">
      <dgm:prSet presAssocID="{635FE8CB-F046-436C-9776-092D85AAAD25}" presName="quad4" presStyleLbl="node1" presStyleIdx="3" presStyleCnt="4" custScaleX="114275" custScaleY="110448" custLinFactNeighborX="14772" custLinFactNeighborY="10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553CEF-5C11-48B9-82CD-E66825069613}" type="presOf" srcId="{ECAB5D55-86AA-40D2-B807-8F31EF8BAF5F}" destId="{3EA05F7F-2E27-4B55-9070-E43ACF53F8E3}" srcOrd="0" destOrd="0" presId="urn:microsoft.com/office/officeart/2005/8/layout/matrix3"/>
    <dgm:cxn modelId="{A49AA3BC-AFE1-4BC8-AADF-256FC8461157}" type="presOf" srcId="{7F9C9BE1-A59A-409B-9722-0D44D41CD7F6}" destId="{96F20F7E-DDEA-454E-86E5-7F43C10155A8}" srcOrd="0" destOrd="0" presId="urn:microsoft.com/office/officeart/2005/8/layout/matrix3"/>
    <dgm:cxn modelId="{826CE18D-9DA0-4CA8-A06C-338CA4EA5291}" srcId="{635FE8CB-F046-436C-9776-092D85AAAD25}" destId="{1C3800F8-C2C7-475F-91EA-04A499DD45CB}" srcOrd="4" destOrd="0" parTransId="{4845E010-D75D-4E14-9BB8-33DD21E65A02}" sibTransId="{14D9D35A-1843-4A68-A3D2-87D07322C040}"/>
    <dgm:cxn modelId="{A9460726-AFCA-4939-987E-8BC231D78E52}" srcId="{635FE8CB-F046-436C-9776-092D85AAAD25}" destId="{D5E5C387-223E-486F-BAD0-1B628B92E71E}" srcOrd="0" destOrd="0" parTransId="{CD23DCC8-645B-4D71-9D81-170BC04E90F5}" sibTransId="{564B4391-30DA-40BF-81AF-36FAE1DB04F6}"/>
    <dgm:cxn modelId="{4652DFFE-239B-4506-AAB1-45E68E79B72A}" srcId="{635FE8CB-F046-436C-9776-092D85AAAD25}" destId="{CA249E9A-7852-435D-BC0D-0E65C4EBA55C}" srcOrd="5" destOrd="0" parTransId="{505D3152-BFD7-4745-9853-D33BF7E78566}" sibTransId="{3A7E8EAF-C81F-4ACA-A505-1ED19065A0CE}"/>
    <dgm:cxn modelId="{27414FA1-B63C-4483-AEAF-070EC28ED333}" type="presOf" srcId="{635FE8CB-F046-436C-9776-092D85AAAD25}" destId="{D2C80D1A-056B-4EF3-B0A4-2DA84DFA4A72}" srcOrd="0" destOrd="0" presId="urn:microsoft.com/office/officeart/2005/8/layout/matrix3"/>
    <dgm:cxn modelId="{349FC669-C4A9-41C2-A50E-161BF5042B35}" type="presOf" srcId="{D5E5C387-223E-486F-BAD0-1B628B92E71E}" destId="{5B0F7739-1383-439B-ACDB-CBAA521C57C2}" srcOrd="0" destOrd="0" presId="urn:microsoft.com/office/officeart/2005/8/layout/matrix3"/>
    <dgm:cxn modelId="{324D81FD-BC81-4432-920F-8C9E35C2B9B4}" srcId="{635FE8CB-F046-436C-9776-092D85AAAD25}" destId="{EB949EA3-B11C-4E72-B997-CF09DE362DBE}" srcOrd="3" destOrd="0" parTransId="{8D406101-AF7C-4AE4-AFA9-01273F0FA591}" sibTransId="{595A1BB7-7B7A-453C-8803-86881C2791D2}"/>
    <dgm:cxn modelId="{C2107748-1118-488C-88FE-7E3A4CF70DEF}" srcId="{635FE8CB-F046-436C-9776-092D85AAAD25}" destId="{7F9C9BE1-A59A-409B-9722-0D44D41CD7F6}" srcOrd="1" destOrd="0" parTransId="{0F6F2253-2A82-4A2A-8F9E-E0523CAE4EDA}" sibTransId="{7A24A2BE-2575-4956-B7FC-FFB83261523F}"/>
    <dgm:cxn modelId="{6408EE49-40A0-41CF-B0D4-41D782CAD457}" type="presOf" srcId="{EB949EA3-B11C-4E72-B997-CF09DE362DBE}" destId="{276BCAF1-3E7B-4912-830F-81A8590FDF89}" srcOrd="0" destOrd="0" presId="urn:microsoft.com/office/officeart/2005/8/layout/matrix3"/>
    <dgm:cxn modelId="{0A850BB2-62DB-4599-90F3-552632DC23AE}" srcId="{635FE8CB-F046-436C-9776-092D85AAAD25}" destId="{ECAB5D55-86AA-40D2-B807-8F31EF8BAF5F}" srcOrd="2" destOrd="0" parTransId="{D7F0BFA8-5C5F-4674-AD18-3F36C69CEF61}" sibTransId="{E8727AD4-6D87-4F88-9A99-A3E8C90710FD}"/>
    <dgm:cxn modelId="{4758414D-0E0D-492F-86FE-3CDED06444A9}" type="presParOf" srcId="{D2C80D1A-056B-4EF3-B0A4-2DA84DFA4A72}" destId="{917DFE34-DAF3-450B-B977-528404720E04}" srcOrd="0" destOrd="0" presId="urn:microsoft.com/office/officeart/2005/8/layout/matrix3"/>
    <dgm:cxn modelId="{AC5FBCFA-291D-4DCB-BAF7-C0089A4E9E4F}" type="presParOf" srcId="{D2C80D1A-056B-4EF3-B0A4-2DA84DFA4A72}" destId="{5B0F7739-1383-439B-ACDB-CBAA521C57C2}" srcOrd="1" destOrd="0" presId="urn:microsoft.com/office/officeart/2005/8/layout/matrix3"/>
    <dgm:cxn modelId="{F30F2D0F-696C-480D-A96D-7E65E0A8071A}" type="presParOf" srcId="{D2C80D1A-056B-4EF3-B0A4-2DA84DFA4A72}" destId="{96F20F7E-DDEA-454E-86E5-7F43C10155A8}" srcOrd="2" destOrd="0" presId="urn:microsoft.com/office/officeart/2005/8/layout/matrix3"/>
    <dgm:cxn modelId="{A3E59650-B08B-4767-B3A0-32BDF07ABA25}" type="presParOf" srcId="{D2C80D1A-056B-4EF3-B0A4-2DA84DFA4A72}" destId="{3EA05F7F-2E27-4B55-9070-E43ACF53F8E3}" srcOrd="3" destOrd="0" presId="urn:microsoft.com/office/officeart/2005/8/layout/matrix3"/>
    <dgm:cxn modelId="{FB177DDB-821F-48A0-8E29-B63F8B504401}" type="presParOf" srcId="{D2C80D1A-056B-4EF3-B0A4-2DA84DFA4A72}" destId="{276BCAF1-3E7B-4912-830F-81A8590FDF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E9592-EDE1-42F7-B7BE-B02632400281}">
      <dsp:nvSpPr>
        <dsp:cNvPr id="0" name=""/>
        <dsp:cNvSpPr/>
      </dsp:nvSpPr>
      <dsp:spPr>
        <a:xfrm rot="5400000">
          <a:off x="4158677" y="-694467"/>
          <a:ext cx="3239770" cy="54386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0" i="0" kern="1200" baseline="0" dirty="0" smtClean="0"/>
            <a:t>Donner les notions et les outils nécessaires à la réalisation de séances pratiques, théoriques… du stage en situation</a:t>
          </a:r>
          <a:endParaRPr lang="fr-FR" sz="30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200" b="0" i="0" kern="1200" baseline="0" dirty="0"/>
        </a:p>
      </dsp:txBody>
      <dsp:txXfrm rot="5400000">
        <a:off x="4158677" y="-694467"/>
        <a:ext cx="3239770" cy="5438647"/>
      </dsp:txXfrm>
    </dsp:sp>
    <dsp:sp modelId="{6C5455F2-647B-4D5B-A3E5-01DBB5DCC2D0}">
      <dsp:nvSpPr>
        <dsp:cNvPr id="0" name=""/>
        <dsp:cNvSpPr/>
      </dsp:nvSpPr>
      <dsp:spPr>
        <a:xfrm>
          <a:off x="0" y="0"/>
          <a:ext cx="3059239" cy="4049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0" i="0" kern="1200" baseline="0" dirty="0" smtClean="0"/>
            <a:t>Objectif du stage initial </a:t>
          </a:r>
          <a:endParaRPr lang="fr-FR" sz="4000" kern="1200" dirty="0"/>
        </a:p>
      </dsp:txBody>
      <dsp:txXfrm>
        <a:off x="0" y="0"/>
        <a:ext cx="3059239" cy="40497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DFE34-DAF3-450B-B977-528404720E04}">
      <dsp:nvSpPr>
        <dsp:cNvPr id="0" name=""/>
        <dsp:cNvSpPr/>
      </dsp:nvSpPr>
      <dsp:spPr>
        <a:xfrm>
          <a:off x="1908212" y="0"/>
          <a:ext cx="4824536" cy="482453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F7739-1383-439B-ACDB-CBAA521C57C2}">
      <dsp:nvSpPr>
        <dsp:cNvPr id="0" name=""/>
        <dsp:cNvSpPr/>
      </dsp:nvSpPr>
      <dsp:spPr>
        <a:xfrm>
          <a:off x="2366542" y="458330"/>
          <a:ext cx="1881569" cy="1881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mise en situation d’enseignement pour des plongeurs du niveau débutant au guide de palanquée dans les espaces 0-6m, 0-12m, 0-20m, 0-40m (pour les séances au-delà de 20m, le formateur 2</a:t>
          </a:r>
          <a:r>
            <a:rPr lang="fr-FR" sz="1000" kern="1200" baseline="30000" dirty="0" smtClean="0"/>
            <a:t>ème </a:t>
          </a:r>
          <a:r>
            <a:rPr lang="fr-FR" sz="1000" kern="1200" dirty="0" smtClean="0"/>
            <a:t>degré est sous l’eau avec le stagiaire)</a:t>
          </a:r>
          <a:endParaRPr lang="fr-FR" sz="1000" kern="1200" dirty="0"/>
        </a:p>
      </dsp:txBody>
      <dsp:txXfrm>
        <a:off x="2366542" y="458330"/>
        <a:ext cx="1881569" cy="1881569"/>
      </dsp:txXfrm>
    </dsp:sp>
    <dsp:sp modelId="{96F20F7E-DDEA-454E-86E5-7F43C10155A8}">
      <dsp:nvSpPr>
        <dsp:cNvPr id="0" name=""/>
        <dsp:cNvSpPr/>
      </dsp:nvSpPr>
      <dsp:spPr>
        <a:xfrm>
          <a:off x="4392848" y="458330"/>
          <a:ext cx="1881569" cy="1881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Pour les séances de l’UC3 « Formation des plongeurs », il est recommandé de faire travailler le stagiaire MF1 en présence de véritables élèves.</a:t>
          </a:r>
          <a:endParaRPr lang="fr-FR" sz="1000" kern="1200" dirty="0"/>
        </a:p>
      </dsp:txBody>
      <dsp:txXfrm>
        <a:off x="4392848" y="458330"/>
        <a:ext cx="1881569" cy="1881569"/>
      </dsp:txXfrm>
    </dsp:sp>
    <dsp:sp modelId="{3EA05F7F-2E27-4B55-9070-E43ACF53F8E3}">
      <dsp:nvSpPr>
        <dsp:cNvPr id="0" name=""/>
        <dsp:cNvSpPr/>
      </dsp:nvSpPr>
      <dsp:spPr>
        <a:xfrm>
          <a:off x="2366542" y="2484636"/>
          <a:ext cx="1881569" cy="1881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Les volumes horaires de ces séances sont définis dans le livret pédagogique. </a:t>
          </a:r>
          <a:endParaRPr lang="fr-FR" sz="1000" kern="1200" dirty="0"/>
        </a:p>
      </dsp:txBody>
      <dsp:txXfrm>
        <a:off x="2366542" y="2484636"/>
        <a:ext cx="1881569" cy="1881569"/>
      </dsp:txXfrm>
    </dsp:sp>
    <dsp:sp modelId="{276BCAF1-3E7B-4912-830F-81A8590FDF89}">
      <dsp:nvSpPr>
        <dsp:cNvPr id="0" name=""/>
        <dsp:cNvSpPr/>
      </dsp:nvSpPr>
      <dsp:spPr>
        <a:xfrm>
          <a:off x="4392848" y="2484636"/>
          <a:ext cx="1881569" cy="1881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Les unités de formation des UC1, UC2, UC4, UC5 et UC6 peuvent être associées aux unités de formation de l’UC3 pour former une séance. Ainsi, avec 65 unités de formation à valider pour l’UC3, le stage en situation nécessite au moins 65 séances de formation au profit du stagiaire MF1. </a:t>
          </a:r>
          <a:endParaRPr lang="fr-FR" sz="1000" kern="1200" dirty="0"/>
        </a:p>
      </dsp:txBody>
      <dsp:txXfrm>
        <a:off x="4392848" y="2484636"/>
        <a:ext cx="1881569" cy="18815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DFE34-DAF3-450B-B977-528404720E04}">
      <dsp:nvSpPr>
        <dsp:cNvPr id="0" name=""/>
        <dsp:cNvSpPr/>
      </dsp:nvSpPr>
      <dsp:spPr>
        <a:xfrm>
          <a:off x="1908212" y="0"/>
          <a:ext cx="4824536" cy="482453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F7739-1383-439B-ACDB-CBAA521C57C2}">
      <dsp:nvSpPr>
        <dsp:cNvPr id="0" name=""/>
        <dsp:cNvSpPr/>
      </dsp:nvSpPr>
      <dsp:spPr>
        <a:xfrm>
          <a:off x="2016222" y="360047"/>
          <a:ext cx="2150163" cy="2098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Les stages en situation sont contrôlés et validés, sur le livret pédagogique, par les MF2, BEES2, DEJEPS ou DESJEPS licenciés à la FFESSM. </a:t>
          </a:r>
          <a:endParaRPr lang="fr-FR" sz="1400" kern="1200" dirty="0"/>
        </a:p>
      </dsp:txBody>
      <dsp:txXfrm>
        <a:off x="2016222" y="360047"/>
        <a:ext cx="2150163" cy="2098306"/>
      </dsp:txXfrm>
    </dsp:sp>
    <dsp:sp modelId="{96F20F7E-DDEA-454E-86E5-7F43C10155A8}">
      <dsp:nvSpPr>
        <dsp:cNvPr id="0" name=""/>
        <dsp:cNvSpPr/>
      </dsp:nvSpPr>
      <dsp:spPr>
        <a:xfrm>
          <a:off x="4536496" y="360047"/>
          <a:ext cx="2150163" cy="2098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Un moniteur MF2, BEES2, DEJEPS ou DESJEPS licenciés à la FFESSM peut être le conseiller pédagogique d’un maximum de quatre stagiaires simultanément (dont deux stagiaires DEJEPS au maximum). Celui-ci peut être assisté de moniteurs MF1 ou DEJEPS licenciés. Les C.T.R. sont habilitées à exercer un contrôle. </a:t>
          </a:r>
          <a:endParaRPr lang="fr-FR" sz="1200" kern="1200" dirty="0"/>
        </a:p>
      </dsp:txBody>
      <dsp:txXfrm>
        <a:off x="4536496" y="360047"/>
        <a:ext cx="2150163" cy="2098306"/>
      </dsp:txXfrm>
    </dsp:sp>
    <dsp:sp modelId="{3EA05F7F-2E27-4B55-9070-E43ACF53F8E3}">
      <dsp:nvSpPr>
        <dsp:cNvPr id="0" name=""/>
        <dsp:cNvSpPr/>
      </dsp:nvSpPr>
      <dsp:spPr>
        <a:xfrm>
          <a:off x="2016222" y="2520272"/>
          <a:ext cx="2150163" cy="2078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Afin de garantir une unité pédagogique dans la formation, un formateur doit faire un minimum de 4 unités de formation avec le stagiaire pour pouvoir les valider. </a:t>
          </a:r>
          <a:endParaRPr lang="fr-FR" sz="1400" kern="1200" dirty="0"/>
        </a:p>
      </dsp:txBody>
      <dsp:txXfrm>
        <a:off x="2016222" y="2520272"/>
        <a:ext cx="2150163" cy="2078155"/>
      </dsp:txXfrm>
    </dsp:sp>
    <dsp:sp modelId="{276BCAF1-3E7B-4912-830F-81A8590FDF89}">
      <dsp:nvSpPr>
        <dsp:cNvPr id="0" name=""/>
        <dsp:cNvSpPr/>
      </dsp:nvSpPr>
      <dsp:spPr>
        <a:xfrm>
          <a:off x="4536496" y="2592280"/>
          <a:ext cx="2150163" cy="2078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 respect de l’ordre chronologique des UC n’est pas obligatoire.  </a:t>
          </a:r>
          <a:endParaRPr lang="fr-FR" sz="1400" kern="1200" dirty="0"/>
        </a:p>
      </dsp:txBody>
      <dsp:txXfrm>
        <a:off x="4536496" y="2592280"/>
        <a:ext cx="2150163" cy="207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3B64-B70A-45A1-937C-9A12BEA09A7B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8C10-A82D-4BCE-B512-EA704792D6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6027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4544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C1 « Accueil des plongeurs » : accueillir, conseiller et répondre aux demandes des plongeurs et du public. </a:t>
            </a:r>
          </a:p>
          <a:p>
            <a:r>
              <a:rPr lang="fr-FR" dirty="0" smtClean="0"/>
              <a:t>C2 « Conception pédagogique » : concevoir une progression, une séance ou un cursus de formation. </a:t>
            </a:r>
          </a:p>
          <a:p>
            <a:r>
              <a:rPr lang="fr-FR" dirty="0" smtClean="0"/>
              <a:t>C3 « Formation des plongeurs » : conduire des séances de formation pratiques ou théoriques. </a:t>
            </a:r>
          </a:p>
          <a:p>
            <a:r>
              <a:rPr lang="fr-FR" dirty="0" smtClean="0"/>
              <a:t>C4 « Site de plongée » : choisir un site de plongée. </a:t>
            </a:r>
          </a:p>
          <a:p>
            <a:r>
              <a:rPr lang="fr-FR" dirty="0" smtClean="0"/>
              <a:t>C5 « Organisation » : organiser, planifier le déroulement de l’activité. </a:t>
            </a:r>
          </a:p>
          <a:p>
            <a:r>
              <a:rPr lang="fr-FR" dirty="0" smtClean="0"/>
              <a:t>C6 « Sécurisé l’activité » : sécuriser l’activité, prévenir les risques et intervenir si besoin. </a:t>
            </a:r>
          </a:p>
          <a:p>
            <a:r>
              <a:rPr lang="fr-FR" dirty="0" smtClean="0"/>
              <a:t>C7 « Connaissance support » : posséder les connaissances en appui des compétences requises.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9105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86596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37035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92735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93274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 : Examen</a:t>
            </a:r>
            <a:r>
              <a:rPr lang="fr-FR" baseline="0" dirty="0" smtClean="0"/>
              <a:t> : remplacer sauvetage par RPD et préciser dans UC8 remontée d’in plongeur en difficulté= RPD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3114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8188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178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888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7421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2777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613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 : à ajouter « garant de la sécurité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3327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3775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6842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360E0-A770-4438-9EDB-DE6402AD74A2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BEA74-5CE5-416A-AB8E-9B8CF6277A4F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78D12-A3D5-4F3F-A282-1B77713B6351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564C5-C886-42E4-849F-9D7EF7F8536A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E6A6AF-E6A0-4CC7-A42F-893CD1EC7030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1087-846B-4FC4-9855-83DE4F60F079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A3C2D-899D-4FD8-8434-ACB64A56CDE4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2BA3-7B73-4D9E-A74B-E0E56DDE8A7C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1B84E-A417-446E-95C0-1E02B8D8BCC6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BE232-2DD2-41A6-81A4-03DCAFFD7857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B8490-276C-4F39-AE8B-934FF30DCAC6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867DB-AE71-4977-9890-D6B87DA834DE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B4855-2EF1-4F3E-9900-9DA5FB5A9D72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9C19A-ECF2-41ED-9B96-6992D4A00C5F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4DAEC4-2CF3-460F-BB10-B9F114CF38DE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C1713-971E-405C-B478-FDDA9C66CA29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101BE7-9926-41AB-AEF1-2ED287588015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6596-9094-43D3-9E78-CF41AB217D6A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6E09-9ABE-4E48-9A37-79FF3BB1F49E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A3C92-4045-48F0-98A2-9EDD4EE2DD0D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858C8-56C6-47CF-A180-04EA5D0DF315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41B68-B25E-4FC5-B5E6-9684B9C0F6B4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40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51B82166-6C0C-4598-AA38-5DC0D01AC07C}" type="datetimeFigureOut">
              <a:rPr lang="zh-CN" altLang="fr-FR"/>
              <a:pPr/>
              <a:t>2018/1/19</a:t>
            </a:fld>
            <a:endParaRPr lang="fr-FR" altLang="zh-CN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fr-FR" altLang="zh-CN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7878E67-25F2-45C3-A9F1-BCEF0D253F45}" type="slidenum">
              <a:rPr lang="fr-FR" altLang="zh-CN"/>
              <a:pPr/>
              <a:t>‹N°›</a:t>
            </a:fld>
            <a:endParaRPr lang="fr-FR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4833"/>
            <a:ext cx="9144000" cy="47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58843" y="1989667"/>
            <a:ext cx="63770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Cursus de formation</a:t>
            </a:r>
          </a:p>
          <a:p>
            <a:pPr algn="ctr"/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</a:rPr>
              <a:t>Le manuel de formation technique</a:t>
            </a:r>
          </a:p>
          <a:p>
            <a:pPr algn="ctr"/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708" y="41976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Antony CARUANA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3888" y="97096"/>
            <a:ext cx="5364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 smtClean="0">
                <a:solidFill>
                  <a:schemeClr val="tx2">
                    <a:lumMod val="75000"/>
                  </a:schemeClr>
                </a:solidFill>
              </a:rPr>
              <a:t>COMMISSION TECHNIQUE INTERREGIONALE</a:t>
            </a:r>
          </a:p>
          <a:p>
            <a:pPr algn="r"/>
            <a:r>
              <a:rPr lang="fr-FR" sz="1500" dirty="0" smtClean="0">
                <a:solidFill>
                  <a:schemeClr val="tx2">
                    <a:lumMod val="75000"/>
                  </a:schemeClr>
                </a:solidFill>
              </a:rPr>
              <a:t>Stage Initial MF1 – Gde</a:t>
            </a:r>
            <a:r>
              <a:rPr lang="fr-FR" sz="1500" baseline="0" dirty="0" smtClean="0">
                <a:solidFill>
                  <a:schemeClr val="tx2">
                    <a:lumMod val="75000"/>
                  </a:schemeClr>
                </a:solidFill>
              </a:rPr>
              <a:t> Motte</a:t>
            </a:r>
            <a:r>
              <a:rPr lang="fr-FR" sz="1500" dirty="0" smtClean="0">
                <a:solidFill>
                  <a:schemeClr val="tx2">
                    <a:lumMod val="75000"/>
                  </a:schemeClr>
                </a:solidFill>
              </a:rPr>
              <a:t> – Janvier – Février 2018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87056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3" y="92439"/>
            <a:ext cx="2003425" cy="6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9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Formation Moniteur Fédéral 1</a:t>
            </a:r>
            <a:r>
              <a:rPr lang="fr-FR" altLang="zh-CN" sz="2800" baseline="30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er</a:t>
            </a: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degré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1290639" y="1273175"/>
            <a:ext cx="6089674" cy="678937"/>
            <a:chOff x="0" y="0"/>
            <a:chExt cx="6561756" cy="731623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Rôle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1290639" y="2130242"/>
            <a:ext cx="6089674" cy="725526"/>
            <a:chOff x="0" y="0"/>
            <a:chExt cx="6561756" cy="781827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7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8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860562" y="85340"/>
              <a:ext cx="2840633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Prérogatives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1290639" y="2987309"/>
            <a:ext cx="6089674" cy="725525"/>
            <a:chOff x="0" y="0"/>
            <a:chExt cx="6561756" cy="781826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1472611" y="85339"/>
              <a:ext cx="3459750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 à acquérir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1290639" y="3890963"/>
            <a:ext cx="6089674" cy="678937"/>
            <a:chOff x="0" y="0"/>
            <a:chExt cx="6561756" cy="731623"/>
          </a:xfrm>
        </p:grpSpPr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6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7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accent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Cursus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253432" y="337220"/>
            <a:ext cx="2559745" cy="1189998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</a:rPr>
              <a:t>Stage </a:t>
            </a:r>
            <a:r>
              <a:rPr lang="fr-FR" sz="1600" b="1" dirty="0">
                <a:solidFill>
                  <a:schemeClr val="bg1"/>
                </a:solidFill>
              </a:rPr>
              <a:t>initial : 6 jours</a:t>
            </a:r>
          </a:p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</a:rPr>
              <a:t>UC1-UC2-UC3-UC7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915816" y="1946740"/>
            <a:ext cx="3234977" cy="936625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+mn-lt"/>
                <a:ea typeface="+mn-ea"/>
              </a:rPr>
              <a:t>Stage en situation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65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+mn-lt"/>
                <a:ea typeface="+mn-ea"/>
              </a:rPr>
              <a:t>séances minimum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ea typeface="+mn-ea"/>
              </a:rPr>
              <a:t>UC1 </a:t>
            </a:r>
            <a:r>
              <a:rPr lang="fr-FR" sz="1600" b="1" dirty="0">
                <a:solidFill>
                  <a:schemeClr val="bg1"/>
                </a:solidFill>
                <a:latin typeface="+mn-lt"/>
                <a:ea typeface="+mn-ea"/>
              </a:rPr>
              <a:t>– 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  <a:ea typeface="+mn-ea"/>
              </a:rPr>
              <a:t>UC2 </a:t>
            </a:r>
            <a:r>
              <a:rPr lang="fr-FR" sz="1600" b="1" dirty="0">
                <a:solidFill>
                  <a:schemeClr val="bg1"/>
                </a:solidFill>
                <a:latin typeface="+mn-lt"/>
                <a:ea typeface="+mn-ea"/>
              </a:rPr>
              <a:t>– 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  <a:ea typeface="+mn-ea"/>
              </a:rPr>
              <a:t>UC3 </a:t>
            </a:r>
            <a:r>
              <a:rPr lang="fr-FR" sz="1600" b="1" dirty="0">
                <a:solidFill>
                  <a:schemeClr val="bg1"/>
                </a:solidFill>
                <a:latin typeface="+mn-lt"/>
                <a:ea typeface="+mn-ea"/>
              </a:rPr>
              <a:t>– </a:t>
            </a:r>
            <a:r>
              <a:rPr lang="fr-FR" sz="1600" b="1" dirty="0" smtClean="0">
                <a:solidFill>
                  <a:schemeClr val="bg1"/>
                </a:solidFill>
              </a:rPr>
              <a:t>UC4/5 – UC6</a:t>
            </a:r>
            <a:endParaRPr lang="fr-FR" sz="1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834780" y="4801340"/>
            <a:ext cx="1397049" cy="675191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eaLnBrk="1" hangingPunct="1"/>
            <a:r>
              <a:rPr lang="fr-FR" sz="1600" b="1" dirty="0">
                <a:solidFill>
                  <a:schemeClr val="bg1"/>
                </a:solidFill>
                <a:latin typeface="+mn-lt"/>
                <a:ea typeface="+mn-ea"/>
              </a:rPr>
              <a:t>Examen</a:t>
            </a:r>
          </a:p>
        </p:txBody>
      </p:sp>
      <p:cxnSp>
        <p:nvCxnSpPr>
          <p:cNvPr id="12" name="AutoShape 7"/>
          <p:cNvCxnSpPr>
            <a:cxnSpLocks noChangeShapeType="1"/>
          </p:cNvCxnSpPr>
          <p:nvPr/>
        </p:nvCxnSpPr>
        <p:spPr bwMode="auto">
          <a:xfrm>
            <a:off x="4533304" y="1527218"/>
            <a:ext cx="0" cy="419522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AutoShape 8"/>
          <p:cNvCxnSpPr>
            <a:cxnSpLocks noChangeShapeType="1"/>
            <a:stCxn id="14" idx="2"/>
            <a:endCxn id="11" idx="0"/>
          </p:cNvCxnSpPr>
          <p:nvPr/>
        </p:nvCxnSpPr>
        <p:spPr bwMode="auto">
          <a:xfrm>
            <a:off x="4533304" y="4381817"/>
            <a:ext cx="1" cy="419523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393552" y="3302887"/>
            <a:ext cx="2279504" cy="107893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fr-FR" sz="1600" b="1" dirty="0">
              <a:solidFill>
                <a:schemeClr val="tx1"/>
              </a:solidFill>
              <a:effectLst/>
            </a:endParaRPr>
          </a:p>
          <a:p>
            <a:pPr algn="ctr" eaLnBrk="1" hangingPunct="1"/>
            <a:r>
              <a:rPr lang="fr-FR" sz="1600" b="1" dirty="0">
                <a:solidFill>
                  <a:schemeClr val="bg1"/>
                </a:solidFill>
                <a:latin typeface="+mn-lt"/>
                <a:ea typeface="+mn-ea"/>
              </a:rPr>
              <a:t>Stage final : 5 jours</a:t>
            </a:r>
          </a:p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  <a:latin typeface="+mn-lt"/>
                <a:ea typeface="+mn-ea"/>
              </a:rPr>
              <a:t>UC1 à 7</a:t>
            </a:r>
            <a:endParaRPr lang="fr-FR" sz="1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15" name="AutoShape 10"/>
          <p:cNvCxnSpPr>
            <a:cxnSpLocks noChangeShapeType="1"/>
          </p:cNvCxnSpPr>
          <p:nvPr/>
        </p:nvCxnSpPr>
        <p:spPr bwMode="auto">
          <a:xfrm flipH="1">
            <a:off x="4533304" y="2883365"/>
            <a:ext cx="1" cy="419522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Cursus de formation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627536" y="1921396"/>
            <a:ext cx="3816350" cy="2087563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fr-FR" sz="1800" b="1" dirty="0">
              <a:solidFill>
                <a:schemeClr val="bg1"/>
              </a:solidFill>
              <a:effectLst/>
            </a:endParaRPr>
          </a:p>
          <a:p>
            <a:pPr algn="ctr" eaLnBrk="1" hangingPunct="1"/>
            <a:r>
              <a:rPr lang="fr-FR" sz="1800" b="1" dirty="0">
                <a:solidFill>
                  <a:schemeClr val="bg1"/>
                </a:solidFill>
                <a:effectLst/>
              </a:rPr>
              <a:t>Formation initiale </a:t>
            </a:r>
            <a:r>
              <a:rPr lang="fr-FR" sz="1800" dirty="0">
                <a:solidFill>
                  <a:schemeClr val="bg1"/>
                </a:solidFill>
                <a:effectLst/>
              </a:rPr>
              <a:t>: 6 jours</a:t>
            </a:r>
          </a:p>
          <a:p>
            <a:pPr algn="ctr" eaLnBrk="1" hangingPunct="1"/>
            <a:r>
              <a:rPr lang="fr-FR" sz="1800" dirty="0">
                <a:solidFill>
                  <a:schemeClr val="bg1"/>
                </a:solidFill>
                <a:effectLst/>
              </a:rPr>
              <a:t>Livret pédagogique</a:t>
            </a:r>
          </a:p>
          <a:p>
            <a:pPr algn="ctr" eaLnBrk="1" hangingPunct="1"/>
            <a:r>
              <a:rPr lang="fr-FR" sz="1800" dirty="0">
                <a:solidFill>
                  <a:schemeClr val="bg1"/>
                </a:solidFill>
                <a:effectLst/>
              </a:rPr>
              <a:t>(valable 3 ans)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738661" y="4297660"/>
            <a:ext cx="3600450" cy="936625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2000" dirty="0">
                <a:solidFill>
                  <a:schemeClr val="bg1"/>
                </a:solidFill>
                <a:effectLst/>
              </a:rPr>
              <a:t>Stage en situation</a:t>
            </a:r>
          </a:p>
        </p:txBody>
      </p:sp>
      <p:cxnSp>
        <p:nvCxnSpPr>
          <p:cNvPr id="18" name="AutoShape 6"/>
          <p:cNvCxnSpPr>
            <a:cxnSpLocks noChangeShapeType="1"/>
            <a:stCxn id="16" idx="2"/>
            <a:endCxn id="17" idx="0"/>
          </p:cNvCxnSpPr>
          <p:nvPr/>
        </p:nvCxnSpPr>
        <p:spPr bwMode="auto">
          <a:xfrm>
            <a:off x="4535711" y="4008959"/>
            <a:ext cx="3175" cy="288701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195736" y="842293"/>
            <a:ext cx="1368425" cy="863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1800" dirty="0">
                <a:solidFill>
                  <a:schemeClr val="bg1"/>
                </a:solidFill>
                <a:effectLst/>
              </a:rPr>
              <a:t>N4</a:t>
            </a:r>
          </a:p>
        </p:txBody>
      </p:sp>
      <p:cxnSp>
        <p:nvCxnSpPr>
          <p:cNvPr id="20" name="AutoShape 8"/>
          <p:cNvCxnSpPr>
            <a:cxnSpLocks noChangeShapeType="1"/>
            <a:stCxn id="19" idx="5"/>
            <a:endCxn id="16" idx="0"/>
          </p:cNvCxnSpPr>
          <p:nvPr/>
        </p:nvCxnSpPr>
        <p:spPr bwMode="auto">
          <a:xfrm>
            <a:off x="3363760" y="1579422"/>
            <a:ext cx="1171951" cy="341974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5435823" y="769268"/>
            <a:ext cx="2376488" cy="1008063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1800" dirty="0">
                <a:solidFill>
                  <a:schemeClr val="bg1"/>
                </a:solidFill>
                <a:effectLst/>
              </a:rPr>
              <a:t>Licence</a:t>
            </a:r>
          </a:p>
          <a:p>
            <a:pPr algn="ctr" eaLnBrk="1" hangingPunct="1"/>
            <a:r>
              <a:rPr lang="fr-FR" sz="1800" dirty="0">
                <a:solidFill>
                  <a:schemeClr val="bg1"/>
                </a:solidFill>
                <a:effectLst/>
              </a:rPr>
              <a:t>Certificat médical</a:t>
            </a:r>
          </a:p>
        </p:txBody>
      </p:sp>
      <p:cxnSp>
        <p:nvCxnSpPr>
          <p:cNvPr id="22" name="AutoShape 10"/>
          <p:cNvCxnSpPr>
            <a:cxnSpLocks noChangeShapeType="1"/>
            <a:stCxn id="21" idx="3"/>
            <a:endCxn id="16" idx="0"/>
          </p:cNvCxnSpPr>
          <p:nvPr/>
        </p:nvCxnSpPr>
        <p:spPr bwMode="auto">
          <a:xfrm flipH="1">
            <a:off x="4535711" y="1629704"/>
            <a:ext cx="1248141" cy="291692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Cursus de formation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 descr="07CD1E3675BD4affA6CA63955D31575C# #AutoShape 3"/>
          <p:cNvSpPr>
            <a:spLocks noChangeArrowheads="1"/>
          </p:cNvSpPr>
          <p:nvPr/>
        </p:nvSpPr>
        <p:spPr bwMode="auto">
          <a:xfrm>
            <a:off x="539552" y="1561356"/>
            <a:ext cx="8044253" cy="3086075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AutoShape 3" descr="D8FCD644EF414d608FD23FABDBB2453F# #AutoShape 3"/>
          <p:cNvSpPr>
            <a:spLocks noChangeArrowheads="1"/>
          </p:cNvSpPr>
          <p:nvPr/>
        </p:nvSpPr>
        <p:spPr bwMode="auto">
          <a:xfrm>
            <a:off x="644328" y="1418480"/>
            <a:ext cx="7820234" cy="3125719"/>
          </a:xfrm>
          <a:prstGeom prst="rect">
            <a:avLst/>
          </a:prstGeom>
          <a:solidFill>
            <a:schemeClr val="tx2">
              <a:alpha val="80000"/>
            </a:scheme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altLang="en-US" sz="2300" dirty="0" smtClean="0">
                <a:solidFill>
                  <a:schemeClr val="bg1"/>
                </a:solidFill>
                <a:ea typeface="Microsoft YaHei" pitchFamily="34" charset="-122"/>
              </a:rPr>
              <a:t>UC1 : Accueil des plongeurs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altLang="en-US" sz="2300" dirty="0" smtClean="0">
                <a:solidFill>
                  <a:schemeClr val="bg1"/>
                </a:solidFill>
                <a:ea typeface="Microsoft YaHei" pitchFamily="34" charset="-122"/>
              </a:rPr>
              <a:t>UC2 : Conception pédagogique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altLang="en-US" sz="2300" dirty="0" smtClean="0">
                <a:solidFill>
                  <a:schemeClr val="bg1"/>
                </a:solidFill>
                <a:ea typeface="Microsoft YaHei" pitchFamily="34" charset="-122"/>
              </a:rPr>
              <a:t>UC3 : Formation des plongeurs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altLang="zh-CN" sz="2300" dirty="0" smtClean="0">
                <a:solidFill>
                  <a:schemeClr val="bg1"/>
                </a:solidFill>
                <a:ea typeface="Microsoft YaHei" pitchFamily="34" charset="-122"/>
              </a:rPr>
              <a:t>UC7 : Connaissances support (Activité, réglementation</a:t>
            </a:r>
            <a:r>
              <a:rPr lang="fr-FR" altLang="zh-CN" sz="2400" dirty="0" smtClean="0">
                <a:solidFill>
                  <a:schemeClr val="bg1"/>
                </a:solidFill>
                <a:ea typeface="Microsoft YaHei" pitchFamily="34" charset="-122"/>
              </a:rPr>
              <a:t>)</a:t>
            </a:r>
            <a:endParaRPr lang="zh-CN" altLang="en-US" sz="2400" dirty="0">
              <a:solidFill>
                <a:schemeClr val="bg1"/>
              </a:solidFill>
              <a:ea typeface="Microsoft YaHei" pitchFamily="34" charset="-122"/>
            </a:endParaRPr>
          </a:p>
        </p:txBody>
      </p:sp>
      <p:sp>
        <p:nvSpPr>
          <p:cNvPr id="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811016" y="1777255"/>
            <a:ext cx="7463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ko-KR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Stage initial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251520" y="1040035"/>
          <a:ext cx="8497887" cy="404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ko-KR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Stage initial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23529" y="769269"/>
            <a:ext cx="8568951" cy="4680519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b="1" dirty="0">
                <a:solidFill>
                  <a:schemeClr val="bg1"/>
                </a:solidFill>
                <a:effectLst/>
              </a:rPr>
              <a:t>Stage en situation</a:t>
            </a:r>
          </a:p>
          <a:p>
            <a:pPr algn="ctr" eaLnBrk="1" hangingPunct="1"/>
            <a:r>
              <a:rPr lang="fr-FR" sz="2000" b="1" dirty="0" smtClean="0">
                <a:solidFill>
                  <a:schemeClr val="bg1"/>
                </a:solidFill>
              </a:rPr>
              <a:t>65</a:t>
            </a:r>
            <a:r>
              <a:rPr lang="fr-FR" sz="20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fr-FR" sz="2000" b="1" dirty="0">
                <a:solidFill>
                  <a:schemeClr val="bg1"/>
                </a:solidFill>
                <a:effectLst/>
              </a:rPr>
              <a:t>séances minimum</a:t>
            </a:r>
          </a:p>
          <a:p>
            <a:pPr algn="ctr" eaLnBrk="1" hangingPunct="1"/>
            <a:endParaRPr lang="fr-FR" sz="20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20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20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20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18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18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18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18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18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18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20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20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2000" dirty="0">
              <a:solidFill>
                <a:schemeClr val="bg1"/>
              </a:solidFill>
              <a:effectLst/>
            </a:endParaRPr>
          </a:p>
          <a:p>
            <a:pPr algn="ctr" eaLnBrk="1" hangingPunct="1"/>
            <a:endParaRPr lang="fr-FR" sz="20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9" name="Group 7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60098020"/>
              </p:ext>
            </p:extLst>
          </p:nvPr>
        </p:nvGraphicFramePr>
        <p:xfrm>
          <a:off x="395536" y="1414861"/>
          <a:ext cx="8424936" cy="3954927"/>
        </p:xfrm>
        <a:graphic>
          <a:graphicData uri="http://schemas.openxmlformats.org/drawingml/2006/table">
            <a:tbl>
              <a:tblPr/>
              <a:tblGrid>
                <a:gridCol w="857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79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8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0140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UC1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Accueil des plongeurs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10 unités de 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459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UC2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Conception pédagogique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10 unités de 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52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UC3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Formation des plongeurs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65 unités de formation (dont 1à sans scaphandre ; 40 avec scaphandre et 10 niveau 1 et au minimum 26 en milieu naturel)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140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UC4/5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Site de plongée/Organisation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10 unités de 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388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UC6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Sécuriser l’activité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4 unités de 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925">
                <a:tc gridSpan="3"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-106" charset="-128"/>
                          <a:cs typeface="Arial" pitchFamily="34" charset="0"/>
                        </a:rPr>
                        <a:t>La CTN recommande au stagiaire MF1 de participer à un examen complet de Guide de Palanquée - N4.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Stage en Situation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Stage en Situation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xmlns="" val="69246516"/>
              </p:ext>
            </p:extLst>
          </p:nvPr>
        </p:nvGraphicFramePr>
        <p:xfrm>
          <a:off x="251521" y="76926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4095539697"/>
              </p:ext>
            </p:extLst>
          </p:nvPr>
        </p:nvGraphicFramePr>
        <p:xfrm>
          <a:off x="251521" y="76926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Stage en Situation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771800" y="2785145"/>
            <a:ext cx="3744912" cy="2160587"/>
          </a:xfrm>
          <a:prstGeom prst="flowChartPreparation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eaLnBrk="1" hangingPunct="1"/>
            <a:r>
              <a:rPr lang="fr-FR" sz="2400" b="1" dirty="0" smtClean="0">
                <a:solidFill>
                  <a:schemeClr val="bg1"/>
                </a:solidFill>
                <a:effectLst/>
              </a:rPr>
              <a:t>Examen </a:t>
            </a:r>
            <a:r>
              <a:rPr lang="fr-FR" sz="1600" dirty="0" smtClean="0">
                <a:solidFill>
                  <a:schemeClr val="bg1"/>
                </a:solidFill>
                <a:effectLst/>
              </a:rPr>
              <a:t>(1 à 3 jours)</a:t>
            </a:r>
            <a:endParaRPr lang="fr-FR" sz="1600" dirty="0">
              <a:solidFill>
                <a:schemeClr val="bg1"/>
              </a:solidFill>
              <a:effectLst/>
            </a:endParaRPr>
          </a:p>
          <a:p>
            <a:pPr marL="342900" indent="-342900" algn="ctr" eaLnBrk="1" hangingPunct="1">
              <a:buClr>
                <a:schemeClr val="tx2"/>
              </a:buClr>
            </a:pPr>
            <a:r>
              <a:rPr lang="fr-FR" sz="1600" b="1" dirty="0">
                <a:solidFill>
                  <a:schemeClr val="bg1"/>
                </a:solidFill>
                <a:effectLst/>
              </a:rPr>
              <a:t>Réglementation (coef 2)</a:t>
            </a:r>
          </a:p>
          <a:p>
            <a:pPr marL="342900" indent="-342900" algn="ctr" eaLnBrk="1" hangingPunct="1">
              <a:buClr>
                <a:schemeClr val="tx2"/>
              </a:buClr>
            </a:pPr>
            <a:r>
              <a:rPr lang="fr-FR" sz="1600" b="1" dirty="0">
                <a:solidFill>
                  <a:schemeClr val="bg1"/>
                </a:solidFill>
                <a:effectLst/>
              </a:rPr>
              <a:t>Sauvetage (coef 4)</a:t>
            </a:r>
          </a:p>
          <a:p>
            <a:pPr marL="342900" indent="-342900" algn="ctr" eaLnBrk="1" hangingPunct="1">
              <a:buClr>
                <a:schemeClr val="tx2"/>
              </a:buClr>
            </a:pPr>
            <a:r>
              <a:rPr lang="fr-FR" sz="1600" b="1" dirty="0">
                <a:solidFill>
                  <a:schemeClr val="bg1"/>
                </a:solidFill>
                <a:effectLst/>
              </a:rPr>
              <a:t>Pédagogie pratique (coef 4)</a:t>
            </a:r>
          </a:p>
          <a:p>
            <a:pPr marL="342900" indent="-342900" algn="ctr" eaLnBrk="1" hangingPunct="1">
              <a:buClr>
                <a:schemeClr val="tx2"/>
              </a:buClr>
            </a:pPr>
            <a:r>
              <a:rPr lang="fr-FR" sz="1600" b="1" dirty="0">
                <a:solidFill>
                  <a:schemeClr val="bg1"/>
                </a:solidFill>
                <a:effectLst/>
              </a:rPr>
              <a:t>Pédagogie théorique (coef 4)</a:t>
            </a:r>
          </a:p>
          <a:p>
            <a:pPr marL="342900" indent="-342900" algn="ctr" eaLnBrk="1" hangingPunct="1">
              <a:buClr>
                <a:schemeClr val="tx2"/>
              </a:buClr>
            </a:pPr>
            <a:r>
              <a:rPr lang="fr-FR" sz="1600" b="1" dirty="0">
                <a:solidFill>
                  <a:schemeClr val="bg1"/>
                </a:solidFill>
                <a:effectLst/>
              </a:rPr>
              <a:t>Organisation et </a:t>
            </a:r>
          </a:p>
          <a:p>
            <a:pPr marL="342900" indent="-342900" algn="ctr" eaLnBrk="1" hangingPunct="1">
              <a:buClr>
                <a:schemeClr val="tx2"/>
              </a:buClr>
            </a:pPr>
            <a:r>
              <a:rPr lang="fr-FR" sz="1600" b="1" dirty="0">
                <a:solidFill>
                  <a:schemeClr val="bg1"/>
                </a:solidFill>
                <a:effectLst/>
              </a:rPr>
              <a:t>sécurité (coef 3)</a:t>
            </a:r>
          </a:p>
        </p:txBody>
      </p:sp>
      <p:cxnSp>
        <p:nvCxnSpPr>
          <p:cNvPr id="5" name="AutoShape 5"/>
          <p:cNvCxnSpPr>
            <a:cxnSpLocks noChangeShapeType="1"/>
            <a:stCxn id="10" idx="2"/>
            <a:endCxn id="4" idx="0"/>
          </p:cNvCxnSpPr>
          <p:nvPr/>
        </p:nvCxnSpPr>
        <p:spPr bwMode="auto">
          <a:xfrm flipH="1">
            <a:off x="4644256" y="2578297"/>
            <a:ext cx="35756" cy="206848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AutoShape 9"/>
          <p:cNvCxnSpPr>
            <a:cxnSpLocks noChangeShapeType="1"/>
            <a:stCxn id="6" idx="4"/>
            <a:endCxn id="4" idx="1"/>
          </p:cNvCxnSpPr>
          <p:nvPr/>
        </p:nvCxnSpPr>
        <p:spPr bwMode="auto">
          <a:xfrm>
            <a:off x="1655676" y="2929509"/>
            <a:ext cx="1116124" cy="935930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AutoShape 12"/>
          <p:cNvCxnSpPr>
            <a:cxnSpLocks noChangeShapeType="1"/>
            <a:stCxn id="11" idx="4"/>
            <a:endCxn id="4" idx="3"/>
          </p:cNvCxnSpPr>
          <p:nvPr/>
        </p:nvCxnSpPr>
        <p:spPr bwMode="auto">
          <a:xfrm flipH="1">
            <a:off x="6516712" y="3073524"/>
            <a:ext cx="1260115" cy="791915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AutoShape 14"/>
          <p:cNvCxnSpPr>
            <a:cxnSpLocks noChangeShapeType="1"/>
            <a:stCxn id="13" idx="0"/>
            <a:endCxn id="4" idx="1"/>
          </p:cNvCxnSpPr>
          <p:nvPr/>
        </p:nvCxnSpPr>
        <p:spPr bwMode="auto">
          <a:xfrm flipV="1">
            <a:off x="1295301" y="3865439"/>
            <a:ext cx="1476499" cy="504229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528132" y="409228"/>
            <a:ext cx="2232248" cy="76438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1600" b="1" dirty="0">
                <a:solidFill>
                  <a:schemeClr val="bg1"/>
                </a:solidFill>
                <a:effectLst/>
              </a:rPr>
              <a:t>Stage en situation</a:t>
            </a:r>
          </a:p>
          <a:p>
            <a:pPr algn="ctr" eaLnBrk="1" hangingPunct="1"/>
            <a:r>
              <a:rPr lang="fr-FR" sz="1600" b="1" dirty="0">
                <a:solidFill>
                  <a:schemeClr val="bg1"/>
                </a:solidFill>
                <a:effectLst/>
              </a:rPr>
              <a:t>Validation du livret péda</a:t>
            </a:r>
          </a:p>
        </p:txBody>
      </p:sp>
      <p:cxnSp>
        <p:nvCxnSpPr>
          <p:cNvPr id="16" name="AutoShape 6"/>
          <p:cNvCxnSpPr>
            <a:cxnSpLocks noChangeShapeType="1"/>
            <a:stCxn id="15" idx="2"/>
            <a:endCxn id="10" idx="0"/>
          </p:cNvCxnSpPr>
          <p:nvPr/>
        </p:nvCxnSpPr>
        <p:spPr bwMode="auto">
          <a:xfrm>
            <a:off x="4644256" y="1173608"/>
            <a:ext cx="35756" cy="171724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Cursus de formation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79512" y="1273325"/>
            <a:ext cx="2952328" cy="1656184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</a:rPr>
              <a:t>A1</a:t>
            </a:r>
            <a:r>
              <a:rPr lang="fr-FR" sz="16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b="1" dirty="0">
                <a:solidFill>
                  <a:schemeClr val="bg1"/>
                </a:solidFill>
                <a:effectLst/>
              </a:rPr>
              <a:t>: </a:t>
            </a:r>
            <a:r>
              <a:rPr lang="fr-FR" sz="1600" b="1" dirty="0" smtClean="0">
                <a:solidFill>
                  <a:schemeClr val="bg1"/>
                </a:solidFill>
                <a:effectLst/>
              </a:rPr>
              <a:t>intervention à 25m </a:t>
            </a:r>
          </a:p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  <a:effectLst/>
              </a:rPr>
              <a:t>attestée par un E3 minimum</a:t>
            </a:r>
            <a:endParaRPr lang="fr-FR" sz="1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131840" y="1345332"/>
            <a:ext cx="3096344" cy="1232965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  <a:effectLst/>
              </a:rPr>
              <a:t>Stage </a:t>
            </a:r>
            <a:r>
              <a:rPr lang="fr-FR" sz="1600" b="1" dirty="0">
                <a:solidFill>
                  <a:schemeClr val="bg1"/>
                </a:solidFill>
                <a:effectLst/>
              </a:rPr>
              <a:t>final : 5 jours</a:t>
            </a:r>
          </a:p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  <a:effectLst/>
              </a:rPr>
              <a:t>UC1 à 7 : perfectionnement</a:t>
            </a:r>
            <a:r>
              <a:rPr lang="fr-FR" sz="1600" b="1" dirty="0" smtClean="0">
                <a:solidFill>
                  <a:schemeClr val="bg1"/>
                </a:solidFill>
              </a:rPr>
              <a:t>, </a:t>
            </a:r>
          </a:p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</a:rPr>
              <a:t>prépa exam</a:t>
            </a:r>
            <a:endParaRPr lang="fr-FR" sz="1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660231" y="2065288"/>
            <a:ext cx="2233191" cy="1008236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  <a:effectLst/>
              </a:rPr>
              <a:t>Permis bateau</a:t>
            </a:r>
            <a:endParaRPr lang="fr-FR" sz="1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50850" y="4369668"/>
            <a:ext cx="2088902" cy="108012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1600" b="1" dirty="0">
                <a:solidFill>
                  <a:schemeClr val="bg1"/>
                </a:solidFill>
                <a:effectLst/>
              </a:rPr>
              <a:t>18 ans, Licence</a:t>
            </a:r>
          </a:p>
          <a:p>
            <a:pPr algn="ctr" eaLnBrk="1" hangingPunct="1"/>
            <a:r>
              <a:rPr lang="fr-FR" sz="1600" b="1" dirty="0">
                <a:solidFill>
                  <a:schemeClr val="bg1"/>
                </a:solidFill>
                <a:effectLst/>
              </a:rPr>
              <a:t>Certificat médical</a:t>
            </a:r>
          </a:p>
        </p:txBody>
      </p:sp>
      <p:cxnSp>
        <p:nvCxnSpPr>
          <p:cNvPr id="8" name="AutoShape 8"/>
          <p:cNvCxnSpPr>
            <a:cxnSpLocks noChangeShapeType="1"/>
            <a:stCxn id="7" idx="0"/>
            <a:endCxn id="4" idx="3"/>
          </p:cNvCxnSpPr>
          <p:nvPr/>
        </p:nvCxnSpPr>
        <p:spPr bwMode="auto">
          <a:xfrm flipH="1" flipV="1">
            <a:off x="6516712" y="3865439"/>
            <a:ext cx="1115963" cy="504229"/>
          </a:xfrm>
          <a:prstGeom prst="straightConnector1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444208" y="4369668"/>
            <a:ext cx="2376934" cy="1079946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fr-FR" sz="1600" b="1" dirty="0" smtClean="0">
                <a:solidFill>
                  <a:schemeClr val="bg1"/>
                </a:solidFill>
                <a:effectLst/>
              </a:rPr>
              <a:t>RIFA </a:t>
            </a:r>
            <a:r>
              <a:rPr lang="fr-FR" sz="1600" b="1" dirty="0">
                <a:solidFill>
                  <a:schemeClr val="bg1"/>
                </a:solidFill>
                <a:effectLst/>
              </a:rPr>
              <a:t>plongée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2" grpId="0" autoUpdateAnimBg="0"/>
      <p:bldP spid="6" grpId="0" animBg="1"/>
      <p:bldP spid="10" grpId="0" animBg="1"/>
      <p:bldP spid="11" grpId="0" animBg="1"/>
      <p:bldP spid="1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-94828"/>
            <a:ext cx="8229600" cy="952500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Allègements et exemptions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7260"/>
            <a:ext cx="8928992" cy="4608512"/>
          </a:xfrm>
        </p:spPr>
      </p:pic>
    </p:spTree>
    <p:extLst>
      <p:ext uri="{BB962C8B-B14F-4D97-AF65-F5344CB8AC3E}">
        <p14:creationId xmlns:p14="http://schemas.microsoft.com/office/powerpoint/2010/main" xmlns="" val="224079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Formation Moniteur Fédéral 1</a:t>
            </a:r>
            <a:r>
              <a:rPr lang="fr-FR" altLang="zh-CN" sz="2800" baseline="30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er</a:t>
            </a: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degré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290639" y="1273175"/>
            <a:ext cx="6089674" cy="678937"/>
            <a:chOff x="0" y="0"/>
            <a:chExt cx="6561756" cy="731623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Rôle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1290639" y="2130242"/>
            <a:ext cx="6089674" cy="725526"/>
            <a:chOff x="0" y="0"/>
            <a:chExt cx="6561756" cy="781827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1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2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40"/>
              <a:ext cx="2840633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Prérogatives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90639" y="2987309"/>
            <a:ext cx="6089674" cy="725525"/>
            <a:chOff x="0" y="0"/>
            <a:chExt cx="6561756" cy="781826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472611" y="85339"/>
              <a:ext cx="3459750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 à acquérir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1290639" y="3890963"/>
            <a:ext cx="6089674" cy="678937"/>
            <a:chOff x="0" y="0"/>
            <a:chExt cx="6561756" cy="731623"/>
          </a:xfrm>
        </p:grpSpPr>
        <p:grpSp>
          <p:nvGrpSpPr>
            <p:cNvPr id="28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Cursus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398838"/>
            <a:ext cx="9144000" cy="2317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6875" y="1177925"/>
            <a:ext cx="576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zh-CN" sz="4800" b="1" i="1" dirty="0" smtClean="0">
                <a:solidFill>
                  <a:srgbClr val="4F81BD"/>
                </a:solidFill>
                <a:ea typeface="Microsoft YaHei" pitchFamily="34" charset="-122"/>
              </a:rPr>
              <a:t>Vos Questions ?</a:t>
            </a:r>
            <a:endParaRPr lang="zh-CN" altLang="en-US" sz="4800" b="1" i="1" dirty="0">
              <a:solidFill>
                <a:srgbClr val="4F81BD"/>
              </a:solidFill>
              <a:ea typeface="Microsoft YaHei" pitchFamily="34" charset="-122"/>
            </a:endParaRPr>
          </a:p>
        </p:txBody>
      </p:sp>
      <p:sp>
        <p:nvSpPr>
          <p:cNvPr id="14340" name="TextBox 5"/>
          <p:cNvSpPr>
            <a:spLocks noChangeArrowheads="1"/>
          </p:cNvSpPr>
          <p:nvPr/>
        </p:nvSpPr>
        <p:spPr bwMode="auto">
          <a:xfrm>
            <a:off x="323850" y="3697288"/>
            <a:ext cx="77765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altLang="zh-CN" sz="3000" dirty="0" smtClean="0">
                <a:solidFill>
                  <a:srgbClr val="5F5F5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Cursus de formation</a:t>
            </a:r>
          </a:p>
        </p:txBody>
      </p:sp>
      <p:sp>
        <p:nvSpPr>
          <p:cNvPr id="14341" name="TextBox 6"/>
          <p:cNvSpPr>
            <a:spLocks noChangeArrowheads="1"/>
          </p:cNvSpPr>
          <p:nvPr/>
        </p:nvSpPr>
        <p:spPr bwMode="auto">
          <a:xfrm>
            <a:off x="396875" y="4418013"/>
            <a:ext cx="2759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Mistral" pitchFamily="66" charset="0"/>
                <a:sym typeface="Mistral" pitchFamily="66" charset="0"/>
              </a:rPr>
              <a:t>Formation initiale MF1 - FFESSM</a:t>
            </a:r>
            <a:endParaRPr lang="en-US" dirty="0">
              <a:solidFill>
                <a:schemeClr val="bg1"/>
              </a:solidFill>
              <a:latin typeface="Mistral" pitchFamily="66" charset="0"/>
              <a:sym typeface="Mistral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3" y="92439"/>
            <a:ext cx="2003425" cy="6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Formation Moniteur Fédéral 1</a:t>
            </a:r>
            <a:r>
              <a:rPr lang="fr-FR" altLang="zh-CN" sz="2800" baseline="30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er</a:t>
            </a: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degré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0639" y="1273175"/>
            <a:ext cx="6089674" cy="678937"/>
            <a:chOff x="0" y="0"/>
            <a:chExt cx="6561756" cy="731623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Rôle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0639" y="2130242"/>
            <a:ext cx="6089674" cy="725526"/>
            <a:chOff x="0" y="0"/>
            <a:chExt cx="6561756" cy="781827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1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2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40"/>
              <a:ext cx="2840633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Prérogatives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290639" y="2987309"/>
            <a:ext cx="6089674" cy="725525"/>
            <a:chOff x="0" y="0"/>
            <a:chExt cx="6561756" cy="781826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472611" y="85339"/>
              <a:ext cx="3459750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 à acquérir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290639" y="3890963"/>
            <a:ext cx="6089674" cy="678937"/>
            <a:chOff x="0" y="0"/>
            <a:chExt cx="6561756" cy="731623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Cursus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849313" y="1117866"/>
            <a:ext cx="7467600" cy="283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200" dirty="0">
                <a:cs typeface="Arial" pitchFamily="34" charset="0"/>
              </a:rPr>
              <a:t>Accueillir et conseiller les </a:t>
            </a:r>
            <a:r>
              <a:rPr lang="fr-FR" sz="2200" dirty="0" smtClean="0">
                <a:cs typeface="Arial" pitchFamily="34" charset="0"/>
              </a:rPr>
              <a:t>participants</a:t>
            </a:r>
            <a:endParaRPr lang="fr-FR" sz="2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200" dirty="0">
                <a:cs typeface="Arial" pitchFamily="34" charset="0"/>
              </a:rPr>
              <a:t>Organiser, diriger </a:t>
            </a:r>
            <a:r>
              <a:rPr lang="fr-FR" sz="2200" dirty="0" smtClean="0">
                <a:cs typeface="Arial" pitchFamily="34" charset="0"/>
              </a:rPr>
              <a:t>l’activité pour des plongées d’exploration et d’enseignement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200" dirty="0" smtClean="0">
                <a:cs typeface="Arial" pitchFamily="34" charset="0"/>
              </a:rPr>
              <a:t>Construire </a:t>
            </a:r>
            <a:r>
              <a:rPr lang="fr-FR" sz="2200" dirty="0">
                <a:cs typeface="Arial" pitchFamily="34" charset="0"/>
              </a:rPr>
              <a:t>un </a:t>
            </a:r>
            <a:r>
              <a:rPr lang="fr-FR" sz="2200" dirty="0" smtClean="0">
                <a:cs typeface="Arial" pitchFamily="34" charset="0"/>
              </a:rPr>
              <a:t>cours</a:t>
            </a:r>
            <a:endParaRPr lang="fr-FR" sz="2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200" dirty="0">
                <a:cs typeface="Arial" pitchFamily="34" charset="0"/>
              </a:rPr>
              <a:t>Enseigner les connaissances pratiques et théoriques nécessaires à la formation du plongeur </a:t>
            </a:r>
            <a:r>
              <a:rPr lang="fr-FR" sz="2200" dirty="0" smtClean="0">
                <a:cs typeface="Arial" pitchFamily="34" charset="0"/>
              </a:rPr>
              <a:t>débutant au plongeur niveau 5</a:t>
            </a:r>
            <a:endParaRPr lang="fr-FR" sz="2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fr-FR" sz="3500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827584" y="4357667"/>
            <a:ext cx="7200800" cy="86986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dirty="0">
                <a:solidFill>
                  <a:schemeClr val="bg1"/>
                </a:solidFill>
                <a:latin typeface="Verdana" pitchFamily="34" charset="0"/>
              </a:rPr>
              <a:t>C ’est un maillon indispensable. </a:t>
            </a:r>
            <a:br>
              <a:rPr lang="fr-FR" altLang="zh-CN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fr-FR" altLang="zh-CN" dirty="0">
                <a:solidFill>
                  <a:schemeClr val="bg1"/>
                </a:solidFill>
                <a:latin typeface="Verdana" pitchFamily="34" charset="0"/>
              </a:rPr>
              <a:t>Il va donner aux plongeurs les techniques de </a:t>
            </a:r>
            <a:r>
              <a:rPr lang="fr-FR" altLang="zh-CN" dirty="0" smtClean="0">
                <a:solidFill>
                  <a:schemeClr val="bg1"/>
                </a:solidFill>
                <a:latin typeface="Verdana" pitchFamily="34" charset="0"/>
              </a:rPr>
              <a:t>base </a:t>
            </a:r>
            <a:r>
              <a:rPr lang="fr-FR" altLang="zh-CN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fr-FR" altLang="zh-CN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fr-FR" altLang="zh-CN" dirty="0">
                <a:solidFill>
                  <a:schemeClr val="bg1"/>
                </a:solidFill>
                <a:latin typeface="Verdana" pitchFamily="34" charset="0"/>
              </a:rPr>
              <a:t>indispensables à </a:t>
            </a:r>
            <a:r>
              <a:rPr lang="fr-FR" altLang="zh-CN" dirty="0" smtClean="0">
                <a:solidFill>
                  <a:schemeClr val="bg1"/>
                </a:solidFill>
                <a:latin typeface="Verdana" pitchFamily="34" charset="0"/>
              </a:rPr>
              <a:t>l’activité</a:t>
            </a:r>
            <a:r>
              <a:rPr lang="fr-FR" altLang="zh-CN" dirty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fr-FR" altLang="zh-CN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Rôle du MF1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Formation Moniteur Fédéral 1</a:t>
            </a:r>
            <a:r>
              <a:rPr lang="fr-FR" altLang="zh-CN" sz="2800" baseline="30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er</a:t>
            </a: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degré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1290639" y="1273175"/>
            <a:ext cx="6089674" cy="678937"/>
            <a:chOff x="0" y="0"/>
            <a:chExt cx="6561756" cy="731623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Rôle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1290639" y="2130242"/>
            <a:ext cx="6089674" cy="725526"/>
            <a:chOff x="0" y="0"/>
            <a:chExt cx="6561756" cy="781827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7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8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accent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860562" y="85340"/>
              <a:ext cx="2840633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Prérogatives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1290639" y="2987309"/>
            <a:ext cx="6089674" cy="725525"/>
            <a:chOff x="0" y="0"/>
            <a:chExt cx="6561756" cy="781826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1472611" y="85339"/>
              <a:ext cx="3459750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 à acquérir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1290639" y="3890963"/>
            <a:ext cx="6089674" cy="678937"/>
            <a:chOff x="0" y="0"/>
            <a:chExt cx="6561756" cy="731623"/>
          </a:xfrm>
        </p:grpSpPr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6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7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Cursus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3"/>
          <p:cNvSpPr txBox="1">
            <a:spLocks noChangeArrowheads="1"/>
          </p:cNvSpPr>
          <p:nvPr/>
        </p:nvSpPr>
        <p:spPr bwMode="auto">
          <a:xfrm>
            <a:off x="899592" y="1129308"/>
            <a:ext cx="7920879" cy="34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sz="22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cs typeface="Arial" pitchFamily="34" charset="0"/>
              </a:rPr>
              <a:t>Signer les carnets de plongée</a:t>
            </a:r>
          </a:p>
          <a:p>
            <a:pPr>
              <a:buFont typeface="Wingdings" pitchFamily="2" charset="2"/>
              <a:buChar char="ü"/>
            </a:pPr>
            <a:r>
              <a:rPr lang="fr-FR" sz="2200" dirty="0" smtClean="0">
                <a:cs typeface="Arial" pitchFamily="34" charset="0"/>
              </a:rPr>
              <a:t> Valider les épreuves des brevets de plongeur N1 à N3, ainsi que les qualifications PE/A12, PA20, PA40, PE40</a:t>
            </a:r>
          </a:p>
          <a:p>
            <a:pPr>
              <a:buFont typeface="Wingdings" pitchFamily="2" charset="2"/>
              <a:buChar char="ü"/>
            </a:pPr>
            <a:r>
              <a:rPr lang="fr-FR" sz="2200" dirty="0" smtClean="0">
                <a:cs typeface="Arial" pitchFamily="34" charset="0"/>
              </a:rPr>
              <a:t> Signer </a:t>
            </a:r>
            <a:r>
              <a:rPr lang="fr-FR" sz="2200" dirty="0" smtClean="0">
                <a:cs typeface="Arial" pitchFamily="34" charset="0"/>
              </a:rPr>
              <a:t>les </a:t>
            </a:r>
            <a:r>
              <a:rPr lang="fr-FR" sz="2200" dirty="0" smtClean="0">
                <a:cs typeface="Arial" pitchFamily="34" charset="0"/>
              </a:rPr>
              <a:t>aptitudes des candidats au brevet du guide de palanquée</a:t>
            </a:r>
          </a:p>
          <a:p>
            <a:pPr>
              <a:buFont typeface="Wingdings" pitchFamily="2" charset="2"/>
              <a:buChar char="ü"/>
            </a:pPr>
            <a:r>
              <a:rPr lang="fr-FR" sz="2200" dirty="0" smtClean="0">
                <a:cs typeface="Arial" pitchFamily="34" charset="0"/>
              </a:rPr>
              <a:t> Valider les qualifications de Directeur de Plongée en exploration</a:t>
            </a:r>
          </a:p>
          <a:p>
            <a:pPr>
              <a:buFont typeface="Wingdings" pitchFamily="2" charset="2"/>
              <a:buChar char=""/>
            </a:pPr>
            <a:r>
              <a:rPr lang="fr-FR" sz="2200" dirty="0" smtClean="0">
                <a:cs typeface="Arial" pitchFamily="34" charset="0"/>
              </a:rPr>
              <a:t>  Assumer les fonctions de Directeur de Plongée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899592" y="4357667"/>
            <a:ext cx="7200800" cy="86986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2000" dirty="0">
                <a:solidFill>
                  <a:schemeClr val="bg1"/>
                </a:solidFill>
                <a:latin typeface="Verdana" charset="0"/>
              </a:rPr>
              <a:t>Ces prérogatives lui confèrent 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2000" dirty="0">
                <a:solidFill>
                  <a:schemeClr val="bg1"/>
                </a:solidFill>
                <a:latin typeface="Verdana" charset="0"/>
              </a:rPr>
              <a:t>des responsabilités</a:t>
            </a:r>
            <a:endParaRPr lang="fr-FR" altLang="zh-CN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8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Prérogatives du Moniteur Fédéral 1</a:t>
            </a:r>
            <a:r>
              <a:rPr lang="fr-FR" altLang="zh-CN" sz="2800" baseline="30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er</a:t>
            </a: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degré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3"/>
          <p:cNvSpPr txBox="1">
            <a:spLocks noChangeArrowheads="1"/>
          </p:cNvSpPr>
          <p:nvPr/>
        </p:nvSpPr>
        <p:spPr bwMode="auto">
          <a:xfrm>
            <a:off x="899592" y="1273324"/>
            <a:ext cx="792087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sz="2200" dirty="0" smtClean="0">
                <a:cs typeface="Arial" pitchFamily="34" charset="0"/>
              </a:rPr>
              <a:t> Membre du jury Guide de Palanquée (épreuve du groupe 1 et épreuve du groupe 2 &amp; 3 en double avec un 2</a:t>
            </a:r>
            <a:r>
              <a:rPr lang="fr-FR" sz="2200" baseline="30000" dirty="0" smtClean="0">
                <a:cs typeface="Arial" pitchFamily="34" charset="0"/>
              </a:rPr>
              <a:t>ème</a:t>
            </a:r>
            <a:r>
              <a:rPr lang="fr-FR" sz="2200" dirty="0" smtClean="0">
                <a:cs typeface="Arial" pitchFamily="34" charset="0"/>
              </a:rPr>
              <a:t> degré)</a:t>
            </a:r>
          </a:p>
          <a:p>
            <a:endParaRPr lang="fr-FR" sz="22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200" dirty="0" smtClean="0">
                <a:cs typeface="Arial" pitchFamily="34" charset="0"/>
              </a:rPr>
              <a:t> Membre du jury initiateur  : à 2 l’épreuve du mannequin et en double avec un 2</a:t>
            </a:r>
            <a:r>
              <a:rPr lang="fr-FR" sz="2200" baseline="30000" dirty="0" smtClean="0">
                <a:cs typeface="Arial" pitchFamily="34" charset="0"/>
              </a:rPr>
              <a:t>ème</a:t>
            </a:r>
            <a:r>
              <a:rPr lang="fr-FR" sz="2200" dirty="0" smtClean="0">
                <a:cs typeface="Arial" pitchFamily="34" charset="0"/>
              </a:rPr>
              <a:t> degré l’épreuve de pédagogie</a:t>
            </a:r>
          </a:p>
          <a:p>
            <a:endParaRPr lang="fr-FR" sz="22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200" dirty="0" smtClean="0">
                <a:cs typeface="Arial" pitchFamily="34" charset="0"/>
              </a:rPr>
              <a:t> Après formation spécifique : tuteur de stage initiateur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899592" y="4435912"/>
            <a:ext cx="7200800" cy="86986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dirty="0">
                <a:solidFill>
                  <a:schemeClr val="bg1"/>
                </a:solidFill>
                <a:latin typeface="Verdana" pitchFamily="34" charset="0"/>
              </a:rPr>
              <a:t>Ces prérogatives </a:t>
            </a:r>
            <a:r>
              <a:rPr lang="fr-FR" altLang="zh-CN" dirty="0" smtClean="0">
                <a:solidFill>
                  <a:schemeClr val="bg1"/>
                </a:solidFill>
                <a:latin typeface="Verdana" pitchFamily="34" charset="0"/>
              </a:rPr>
              <a:t>lui confèrent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dirty="0" smtClean="0">
                <a:solidFill>
                  <a:schemeClr val="bg1"/>
                </a:solidFill>
                <a:latin typeface="Verdana" pitchFamily="34" charset="0"/>
              </a:rPr>
              <a:t>des responsabilités</a:t>
            </a:r>
            <a:endParaRPr lang="fr-FR" altLang="zh-CN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Prérogatives du Moniteur Fédéral 1</a:t>
            </a:r>
            <a:r>
              <a:rPr lang="fr-FR" altLang="zh-CN" sz="2800" baseline="30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er</a:t>
            </a: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degré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3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Formation Moniteur Fédéral 1</a:t>
            </a:r>
            <a:r>
              <a:rPr lang="fr-FR" altLang="zh-CN" sz="2800" baseline="30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er</a:t>
            </a: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degré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1290639" y="1273175"/>
            <a:ext cx="6089674" cy="678937"/>
            <a:chOff x="0" y="0"/>
            <a:chExt cx="6561756" cy="731623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Rôle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1290639" y="2130242"/>
            <a:ext cx="6089674" cy="725526"/>
            <a:chOff x="0" y="0"/>
            <a:chExt cx="6561756" cy="781827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7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8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860562" y="85340"/>
              <a:ext cx="2840633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Prérogatives du MF1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1290639" y="2987309"/>
            <a:ext cx="6089674" cy="725525"/>
            <a:chOff x="0" y="0"/>
            <a:chExt cx="6561756" cy="781826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1472611" y="85339"/>
              <a:ext cx="3459750" cy="69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 à acquérir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1290639" y="3890963"/>
            <a:ext cx="6089674" cy="678937"/>
            <a:chOff x="0" y="0"/>
            <a:chExt cx="6561756" cy="731623"/>
          </a:xfrm>
        </p:grpSpPr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6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7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6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Cursus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876551" y="1129308"/>
            <a:ext cx="3783013" cy="241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200" dirty="0">
                <a:cs typeface="Arial" pitchFamily="34" charset="0"/>
              </a:rPr>
              <a:t>Plongeur </a:t>
            </a:r>
            <a:r>
              <a:rPr lang="fr-FR" sz="2200" dirty="0" smtClean="0">
                <a:cs typeface="Arial" pitchFamily="34" charset="0"/>
              </a:rPr>
              <a:t>expérimenté</a:t>
            </a:r>
            <a:endParaRPr lang="fr-FR" sz="2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200" dirty="0" smtClean="0">
                <a:cs typeface="Arial" pitchFamily="34" charset="0"/>
              </a:rPr>
              <a:t>Organisateur</a:t>
            </a:r>
            <a:endParaRPr lang="fr-FR" sz="2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200" dirty="0" smtClean="0">
                <a:cs typeface="Arial" pitchFamily="34" charset="0"/>
              </a:rPr>
              <a:t>Animateur</a:t>
            </a:r>
            <a:endParaRPr lang="fr-FR" sz="2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200" dirty="0" smtClean="0">
                <a:cs typeface="Arial" pitchFamily="34" charset="0"/>
              </a:rPr>
              <a:t>Technicien</a:t>
            </a:r>
            <a:endParaRPr lang="fr-FR" sz="2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200" dirty="0" smtClean="0">
                <a:cs typeface="Arial" pitchFamily="34" charset="0"/>
              </a:rPr>
              <a:t>Secouriste</a:t>
            </a:r>
            <a:endParaRPr lang="fr-FR" sz="2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200" dirty="0" smtClean="0">
                <a:cs typeface="Arial" pitchFamily="34" charset="0"/>
              </a:rPr>
              <a:t>Enseignant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200" dirty="0" smtClean="0">
                <a:cs typeface="Arial" pitchFamily="34" charset="0"/>
              </a:rPr>
              <a:t>Garant de la sécurité</a:t>
            </a:r>
            <a:endParaRPr lang="fr-FR" sz="2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fr-FR" sz="3500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gray">
          <a:xfrm>
            <a:off x="971600" y="4357667"/>
            <a:ext cx="7200800" cy="86986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dirty="0" smtClean="0">
                <a:solidFill>
                  <a:schemeClr val="bg1"/>
                </a:solidFill>
                <a:latin typeface="Verdana" pitchFamily="34" charset="0"/>
              </a:rPr>
              <a:t>Le MF1 est </a:t>
            </a:r>
            <a:r>
              <a:rPr lang="fr-FR" altLang="zh-CN" dirty="0">
                <a:solidFill>
                  <a:schemeClr val="bg1"/>
                </a:solidFill>
                <a:latin typeface="Verdana" pitchFamily="34" charset="0"/>
              </a:rPr>
              <a:t>une formation complète</a:t>
            </a:r>
            <a:r>
              <a:rPr lang="fr-FR" altLang="zh-CN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fr-FR" altLang="zh-CN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ko-KR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Compétences à acquérir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5" grpId="0" autoUpdateAnimBg="0"/>
    </p:bldLst>
  </p:timing>
</p:sld>
</file>

<file path=ppt/theme/theme1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Pages>0</Pages>
  <Words>987</Words>
  <Characters>0</Characters>
  <Application>Microsoft Office PowerPoint</Application>
  <DocSecurity>0</DocSecurity>
  <PresentationFormat>Affichage à l'écran (16:10)</PresentationFormat>
  <Lines>0</Lines>
  <Paragraphs>177</Paragraphs>
  <Slides>20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2_Office 主题</vt:lpstr>
      <vt:lpstr>默认设计模板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Allègements et exemptions</vt:lpstr>
      <vt:lpstr>Diapositive 20</vt:lpstr>
    </vt:vector>
  </TitlesOfParts>
  <Company>kingsoft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AWOQB</dc:creator>
  <cp:lastModifiedBy>Anthony</cp:lastModifiedBy>
  <cp:revision>138</cp:revision>
  <cp:lastPrinted>1899-12-30T00:00:00Z</cp:lastPrinted>
  <dcterms:created xsi:type="dcterms:W3CDTF">2010-06-08T02:33:18Z</dcterms:created>
  <dcterms:modified xsi:type="dcterms:W3CDTF">2018-01-19T20:45:54Z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