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9"/>
  </p:notesMasterIdLst>
  <p:sldIdLst>
    <p:sldId id="437" r:id="rId2"/>
    <p:sldId id="358" r:id="rId3"/>
    <p:sldId id="430" r:id="rId4"/>
    <p:sldId id="409" r:id="rId5"/>
    <p:sldId id="410" r:id="rId6"/>
    <p:sldId id="426" r:id="rId7"/>
    <p:sldId id="412" r:id="rId8"/>
    <p:sldId id="428" r:id="rId9"/>
    <p:sldId id="415" r:id="rId10"/>
    <p:sldId id="416" r:id="rId11"/>
    <p:sldId id="417" r:id="rId12"/>
    <p:sldId id="418" r:id="rId13"/>
    <p:sldId id="429" r:id="rId14"/>
    <p:sldId id="421" r:id="rId15"/>
    <p:sldId id="422" r:id="rId16"/>
    <p:sldId id="436" r:id="rId17"/>
    <p:sldId id="313" r:id="rId18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">
          <p15:clr>
            <a:srgbClr val="A4A3A4"/>
          </p15:clr>
        </p15:guide>
        <p15:guide id="2" pos="29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D8E8"/>
    <a:srgbClr val="16BCB8"/>
    <a:srgbClr val="1E8FB2"/>
    <a:srgbClr val="05C3CD"/>
    <a:srgbClr val="13AFBF"/>
    <a:srgbClr val="22BA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/>
    <p:restoredTop sz="93689"/>
  </p:normalViewPr>
  <p:slideViewPr>
    <p:cSldViewPr>
      <p:cViewPr varScale="1">
        <p:scale>
          <a:sx n="82" d="100"/>
          <a:sy n="82" d="100"/>
        </p:scale>
        <p:origin x="-1014" y="-78"/>
      </p:cViewPr>
      <p:guideLst>
        <p:guide orient="horz" pos="13"/>
        <p:guide pos="29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3B64-B70A-45A1-937C-9A12BEA09A7B}" type="datetimeFigureOut">
              <a:rPr lang="fr-FR" smtClean="0"/>
              <a:pPr/>
              <a:t>20/01/2018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8C10-A82D-4BCE-B512-EA704792D68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918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977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 : vérifier le bon fonctionnement</a:t>
            </a:r>
            <a:r>
              <a:rPr lang="fr-FR" baseline="0" dirty="0" smtClean="0"/>
              <a:t> détendeurs, purges, direct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998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Sortir</a:t>
            </a:r>
            <a:r>
              <a:rPr lang="fr-FR" baseline="0" dirty="0" smtClean="0"/>
              <a:t> la notation en une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et présenter aux différents niveaux.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7870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5721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 : taille des cercles – importance donnée</a:t>
            </a:r>
            <a:r>
              <a:rPr lang="fr-FR" baseline="0" dirty="0" smtClean="0"/>
              <a:t> à chacun des 3 facteurs de réussite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0256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Changer l’ordre de présentation : affectif en dernier</a:t>
            </a:r>
          </a:p>
          <a:p>
            <a:r>
              <a:rPr lang="fr-FR" dirty="0" smtClean="0"/>
              <a:t>Parallèle avec les stagiaires MF1 et leur examen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1007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5721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017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075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 : préciser qu’une évaluation se réalise</a:t>
            </a:r>
            <a:r>
              <a:rPr lang="fr-FR" baseline="0" dirty="0" smtClean="0"/>
              <a:t> sur la base d’un objectif défini préalablement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09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534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929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759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107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Présenter le smart</a:t>
            </a:r>
          </a:p>
          <a:p>
            <a:r>
              <a:rPr lang="fr-FR" dirty="0" smtClean="0"/>
              <a:t>OR : ajouter : reproductible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9546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 par rapport à leur</a:t>
            </a:r>
            <a:r>
              <a:rPr lang="fr-FR" baseline="0" dirty="0" smtClean="0"/>
              <a:t> examen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301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684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40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833"/>
            <a:ext cx="9144000" cy="47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87824" y="2353444"/>
            <a:ext cx="2579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Evaluation</a:t>
            </a:r>
            <a:endParaRPr lang="fr-FR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41536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Antony CARUANA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3888" y="97096"/>
            <a:ext cx="5364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 smtClean="0">
                <a:solidFill>
                  <a:schemeClr val="tx2">
                    <a:lumMod val="75000"/>
                  </a:schemeClr>
                </a:solidFill>
              </a:rPr>
              <a:t>COMMISSION TECHNIQUE INTERREGIONALE</a:t>
            </a:r>
          </a:p>
          <a:p>
            <a:pPr algn="r"/>
            <a:r>
              <a:rPr lang="fr-FR" sz="1500" dirty="0" smtClean="0">
                <a:solidFill>
                  <a:schemeClr val="tx2">
                    <a:lumMod val="75000"/>
                  </a:schemeClr>
                </a:solidFill>
              </a:rPr>
              <a:t>Stage Initial MF1 – Gde</a:t>
            </a:r>
            <a:r>
              <a:rPr lang="fr-FR" sz="1500" baseline="0" dirty="0" smtClean="0">
                <a:solidFill>
                  <a:schemeClr val="tx2">
                    <a:lumMod val="75000"/>
                  </a:schemeClr>
                </a:solidFill>
              </a:rPr>
              <a:t> Motte</a:t>
            </a:r>
            <a:r>
              <a:rPr lang="fr-FR" sz="1500" dirty="0" smtClean="0">
                <a:solidFill>
                  <a:schemeClr val="tx2">
                    <a:lumMod val="75000"/>
                  </a:schemeClr>
                </a:solidFill>
              </a:rPr>
              <a:t> – Janvier – Février 2018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87056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3" y="92439"/>
            <a:ext cx="2003425" cy="6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9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 descr="sert_m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106968"/>
            <a:ext cx="1512168" cy="142121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3" name="Triangle isocèle 32"/>
          <p:cNvSpPr/>
          <p:nvPr/>
        </p:nvSpPr>
        <p:spPr>
          <a:xfrm rot="6649543">
            <a:off x="1826551" y="1660129"/>
            <a:ext cx="882386" cy="2366962"/>
          </a:xfrm>
          <a:prstGeom prst="triangle">
            <a:avLst>
              <a:gd name="adj" fmla="val 5438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>
            <a:off x="2865438" y="1295136"/>
            <a:ext cx="1058862" cy="1972468"/>
          </a:xfrm>
          <a:prstGeom prst="triangle">
            <a:avLst>
              <a:gd name="adj" fmla="val 5438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Triangle isocèle 34"/>
          <p:cNvSpPr/>
          <p:nvPr/>
        </p:nvSpPr>
        <p:spPr>
          <a:xfrm rot="14914314">
            <a:off x="4264026" y="1623749"/>
            <a:ext cx="881063" cy="2366963"/>
          </a:xfrm>
          <a:prstGeom prst="triangle">
            <a:avLst>
              <a:gd name="adj" fmla="val 5438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 rot="2396070">
            <a:off x="2092325" y="2968626"/>
            <a:ext cx="1058863" cy="1972469"/>
          </a:xfrm>
          <a:prstGeom prst="triangle">
            <a:avLst>
              <a:gd name="adj" fmla="val 5438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19052611">
            <a:off x="3648076" y="2956719"/>
            <a:ext cx="1057275" cy="1972468"/>
          </a:xfrm>
          <a:prstGeom prst="triangle">
            <a:avLst>
              <a:gd name="adj" fmla="val 5438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195736" y="877280"/>
            <a:ext cx="2448272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/>
              <a:t>Définir des critères</a:t>
            </a:r>
          </a:p>
        </p:txBody>
      </p:sp>
      <p:grpSp>
        <p:nvGrpSpPr>
          <p:cNvPr id="2" name="Groupe 38"/>
          <p:cNvGrpSpPr>
            <a:grpSpLocks/>
          </p:cNvGrpSpPr>
          <p:nvPr/>
        </p:nvGrpSpPr>
        <p:grpSpPr bwMode="auto">
          <a:xfrm>
            <a:off x="-3175" y="1778000"/>
            <a:ext cx="1766888" cy="1199886"/>
            <a:chOff x="-3853" y="2132856"/>
            <a:chExt cx="1767541" cy="1440160"/>
          </a:xfrm>
        </p:grpSpPr>
        <p:sp>
          <p:nvSpPr>
            <p:cNvPr id="12" name="Ellipse 11"/>
            <p:cNvSpPr/>
            <p:nvPr/>
          </p:nvSpPr>
          <p:spPr>
            <a:xfrm>
              <a:off x="107827" y="2132856"/>
              <a:ext cx="1546839" cy="14401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853" y="2406030"/>
              <a:ext cx="1767541" cy="8496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L'élève sait ce </a:t>
              </a:r>
              <a:r>
                <a:rPr lang="fr-FR" sz="2000" b="1" dirty="0" smtClean="0">
                  <a:solidFill>
                    <a:schemeClr val="bg1"/>
                  </a:solidFill>
                  <a:latin typeface="+mj-lt"/>
                </a:rPr>
                <a:t>qui </a:t>
              </a: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l'attend</a:t>
              </a:r>
            </a:p>
          </p:txBody>
        </p:sp>
      </p:grpSp>
      <p:grpSp>
        <p:nvGrpSpPr>
          <p:cNvPr id="3" name="Groupe 41"/>
          <p:cNvGrpSpPr>
            <a:grpSpLocks/>
          </p:cNvGrpSpPr>
          <p:nvPr/>
        </p:nvGrpSpPr>
        <p:grpSpPr bwMode="auto">
          <a:xfrm>
            <a:off x="1043608" y="4118273"/>
            <a:ext cx="1577355" cy="1199853"/>
            <a:chOff x="1044316" y="4941168"/>
            <a:chExt cx="1576363" cy="1440160"/>
          </a:xfrm>
        </p:grpSpPr>
        <p:sp>
          <p:nvSpPr>
            <p:cNvPr id="16" name="Ellipse 15"/>
            <p:cNvSpPr/>
            <p:nvPr/>
          </p:nvSpPr>
          <p:spPr>
            <a:xfrm>
              <a:off x="1073840" y="4941168"/>
              <a:ext cx="1546839" cy="14401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4316" y="4983623"/>
              <a:ext cx="1548376" cy="121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moniteur sait ce qu’il va regarder</a:t>
              </a:r>
            </a:p>
          </p:txBody>
        </p:sp>
      </p:grpSp>
      <p:grpSp>
        <p:nvGrpSpPr>
          <p:cNvPr id="4" name="Groupe 39"/>
          <p:cNvGrpSpPr>
            <a:grpSpLocks/>
          </p:cNvGrpSpPr>
          <p:nvPr/>
        </p:nvGrpSpPr>
        <p:grpSpPr bwMode="auto">
          <a:xfrm>
            <a:off x="5249863" y="1778000"/>
            <a:ext cx="1547812" cy="1199886"/>
            <a:chOff x="5250304" y="2132856"/>
            <a:chExt cx="1546839" cy="1440160"/>
          </a:xfrm>
        </p:grpSpPr>
        <p:sp>
          <p:nvSpPr>
            <p:cNvPr id="14" name="Ellipse 13"/>
            <p:cNvSpPr/>
            <p:nvPr/>
          </p:nvSpPr>
          <p:spPr>
            <a:xfrm>
              <a:off x="5250304" y="2132856"/>
              <a:ext cx="1546839" cy="14401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78810" y="2204309"/>
              <a:ext cx="1305692" cy="12190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L'élève pourra s'évaluer</a:t>
              </a:r>
            </a:p>
          </p:txBody>
        </p:sp>
      </p:grpSp>
      <p:grpSp>
        <p:nvGrpSpPr>
          <p:cNvPr id="5" name="Groupe 40"/>
          <p:cNvGrpSpPr>
            <a:grpSpLocks/>
          </p:cNvGrpSpPr>
          <p:nvPr/>
        </p:nvGrpSpPr>
        <p:grpSpPr bwMode="auto">
          <a:xfrm>
            <a:off x="4067175" y="4118240"/>
            <a:ext cx="1898650" cy="1199885"/>
            <a:chOff x="4067944" y="4941168"/>
            <a:chExt cx="1897632" cy="1440160"/>
          </a:xfrm>
        </p:grpSpPr>
        <p:sp>
          <p:nvSpPr>
            <p:cNvPr id="15" name="Ellipse 14"/>
            <p:cNvSpPr/>
            <p:nvPr/>
          </p:nvSpPr>
          <p:spPr>
            <a:xfrm>
              <a:off x="4242192" y="4941168"/>
              <a:ext cx="1546839" cy="144016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67944" y="5085660"/>
              <a:ext cx="1897632" cy="8496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Évite les contestations</a:t>
              </a:r>
            </a:p>
          </p:txBody>
        </p:sp>
      </p:grpSp>
      <p:grpSp>
        <p:nvGrpSpPr>
          <p:cNvPr id="6" name="Groupe 27"/>
          <p:cNvGrpSpPr/>
          <p:nvPr/>
        </p:nvGrpSpPr>
        <p:grpSpPr>
          <a:xfrm>
            <a:off x="7020272" y="3937620"/>
            <a:ext cx="576064" cy="660073"/>
            <a:chOff x="6372200" y="4909715"/>
            <a:chExt cx="656456" cy="915591"/>
          </a:xfrm>
          <a:effectLst>
            <a:reflection blurRad="6350" stA="50000" endA="300" endPos="55000" dir="5400000" sy="-100000" algn="bl" rotWithShape="0"/>
          </a:effectLst>
        </p:grpSpPr>
        <p:pic>
          <p:nvPicPr>
            <p:cNvPr id="25" name="Image 24" descr="pie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9" y="4909715"/>
              <a:ext cx="432047" cy="668114"/>
            </a:xfrm>
            <a:prstGeom prst="rect">
              <a:avLst/>
            </a:prstGeom>
          </p:spPr>
        </p:pic>
        <p:pic>
          <p:nvPicPr>
            <p:cNvPr id="26" name="Image 25" descr="pie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6609" y="5062115"/>
              <a:ext cx="432047" cy="668114"/>
            </a:xfrm>
            <a:prstGeom prst="rect">
              <a:avLst/>
            </a:prstGeom>
          </p:spPr>
        </p:pic>
        <p:pic>
          <p:nvPicPr>
            <p:cNvPr id="27" name="Image 26" descr="piece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72200" y="5157192"/>
              <a:ext cx="432047" cy="668114"/>
            </a:xfrm>
            <a:prstGeom prst="rect">
              <a:avLst/>
            </a:prstGeom>
          </p:spPr>
        </p:pic>
      </p:grpSp>
      <p:sp>
        <p:nvSpPr>
          <p:cNvPr id="38" name="Rectangle à coins arrondis 37"/>
          <p:cNvSpPr/>
          <p:nvPr/>
        </p:nvSpPr>
        <p:spPr>
          <a:xfrm>
            <a:off x="2195736" y="2924493"/>
            <a:ext cx="2448272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smtClean="0"/>
              <a:t>Conditions </a:t>
            </a:r>
            <a:r>
              <a:rPr lang="fr-FR" sz="2400" b="1" dirty="0"/>
              <a:t>de réalisation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0" y="159870"/>
            <a:ext cx="9144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spcBef>
                <a:spcPct val="50000"/>
              </a:spcBef>
              <a:defRPr sz="28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fr-FR" altLang="ko-KR" dirty="0"/>
              <a:t>Les Critères d’évaluation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105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圆角矩形 8"/>
          <p:cNvSpPr/>
          <p:nvPr/>
        </p:nvSpPr>
        <p:spPr>
          <a:xfrm>
            <a:off x="5004048" y="1073918"/>
            <a:ext cx="3968452" cy="3727798"/>
          </a:xfrm>
          <a:prstGeom prst="roundRect">
            <a:avLst>
              <a:gd name="adj" fmla="val 7209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Virage 78"/>
          <p:cNvSpPr/>
          <p:nvPr/>
        </p:nvSpPr>
        <p:spPr>
          <a:xfrm rot="16200000" flipV="1">
            <a:off x="5843331" y="3745714"/>
            <a:ext cx="408501" cy="2376487"/>
          </a:xfrm>
          <a:prstGeom prst="bentArrow">
            <a:avLst>
              <a:gd name="adj1" fmla="val 25000"/>
              <a:gd name="adj2" fmla="val 2851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gner un rectangle avec un coin diagonal 55"/>
          <p:cNvSpPr/>
          <p:nvPr/>
        </p:nvSpPr>
        <p:spPr>
          <a:xfrm>
            <a:off x="395288" y="3757083"/>
            <a:ext cx="4464050" cy="156104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5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Lister les Critères</a:t>
            </a:r>
          </a:p>
        </p:txBody>
      </p:sp>
      <p:graphicFrame>
        <p:nvGraphicFramePr>
          <p:cNvPr id="42" name="Group 59"/>
          <p:cNvGraphicFramePr>
            <a:graphicFrameLocks noGrp="1"/>
          </p:cNvGraphicFramePr>
          <p:nvPr>
            <p:ph sz="quarter" idx="4294967295"/>
          </p:nvPr>
        </p:nvGraphicFramePr>
        <p:xfrm>
          <a:off x="5027488" y="1057011"/>
          <a:ext cx="3937000" cy="3172956"/>
        </p:xfrm>
        <a:graphic>
          <a:graphicData uri="http://schemas.openxmlformats.org/drawingml/2006/table">
            <a:tbl>
              <a:tblPr/>
              <a:tblGrid>
                <a:gridCol w="393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9880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Critères</a:t>
                      </a: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058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915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08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08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63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1" name="AutoShape 5"/>
          <p:cNvSpPr>
            <a:spLocks noChangeArrowheads="1"/>
          </p:cNvSpPr>
          <p:nvPr/>
        </p:nvSpPr>
        <p:spPr bwMode="gray">
          <a:xfrm>
            <a:off x="323528" y="2413633"/>
            <a:ext cx="2664296" cy="110394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MFT </a:t>
            </a:r>
          </a:p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Compétence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C1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Utiliser son matériel</a:t>
            </a:r>
          </a:p>
        </p:txBody>
      </p:sp>
      <p:sp>
        <p:nvSpPr>
          <p:cNvPr id="52" name="Rectangle à coins arrondis 51"/>
          <p:cNvSpPr/>
          <p:nvPr/>
        </p:nvSpPr>
        <p:spPr>
          <a:xfrm>
            <a:off x="179388" y="877095"/>
            <a:ext cx="3384550" cy="12607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Délivrance du brevet N1 : "L'élève doit être capable de se prendre en charge sur le plan de son équipement"</a:t>
            </a:r>
          </a:p>
        </p:txBody>
      </p:sp>
      <p:sp>
        <p:nvSpPr>
          <p:cNvPr id="54" name="Rectangle avec flèche vers la gauche 53"/>
          <p:cNvSpPr/>
          <p:nvPr/>
        </p:nvSpPr>
        <p:spPr>
          <a:xfrm>
            <a:off x="3348039" y="1117865"/>
            <a:ext cx="1584325" cy="779198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Objectif</a:t>
            </a:r>
          </a:p>
        </p:txBody>
      </p:sp>
      <p:sp>
        <p:nvSpPr>
          <p:cNvPr id="55" name="Rectangle avec flèche vers la gauche 54"/>
          <p:cNvSpPr/>
          <p:nvPr/>
        </p:nvSpPr>
        <p:spPr>
          <a:xfrm>
            <a:off x="2627312" y="2557199"/>
            <a:ext cx="2592760" cy="780521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Compétences et Capacités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5076825" y="1537229"/>
            <a:ext cx="400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sz="2000" dirty="0">
                <a:ea typeface="ＭＳ Ｐゴシック" pitchFamily="34" charset="-128"/>
                <a:cs typeface="Arial" pitchFamily="34" charset="0"/>
              </a:rPr>
              <a:t>Sangler </a:t>
            </a:r>
            <a:r>
              <a:rPr lang="fr-FR" sz="2000" dirty="0" err="1">
                <a:ea typeface="ＭＳ Ｐゴシック" pitchFamily="34" charset="-128"/>
                <a:cs typeface="Arial" pitchFamily="34" charset="0"/>
              </a:rPr>
              <a:t>stab</a:t>
            </a:r>
            <a:r>
              <a:rPr lang="fr-FR" sz="2000" dirty="0">
                <a:ea typeface="ＭＳ Ｐゴシック" pitchFamily="34" charset="-128"/>
                <a:cs typeface="Arial" pitchFamily="34" charset="0"/>
              </a:rPr>
              <a:t> correctement (hauteur + serrage)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076826" y="2225146"/>
            <a:ext cx="3743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sz="2000" dirty="0">
                <a:ea typeface="ＭＳ Ｐゴシック" pitchFamily="34" charset="-128"/>
                <a:cs typeface="Arial" pitchFamily="34" charset="0"/>
              </a:rPr>
              <a:t>Monter le détendeur à l’endroit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076826" y="2917032"/>
            <a:ext cx="1923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sz="2000">
                <a:ea typeface="ＭＳ Ｐゴシック" pitchFamily="34" charset="-128"/>
                <a:cs typeface="Arial" pitchFamily="34" charset="0"/>
              </a:rPr>
              <a:t>Brancher le DS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5076826" y="3373438"/>
            <a:ext cx="2085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sz="2000">
                <a:ea typeface="ＭＳ Ｐゴシック" pitchFamily="34" charset="-128"/>
                <a:cs typeface="Arial" pitchFamily="34" charset="0"/>
              </a:rPr>
              <a:t>Ouvrir le robinet</a:t>
            </a: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5076826" y="3757084"/>
            <a:ext cx="34948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cs typeface="Arial" pitchFamily="34" charset="0"/>
              </a:rPr>
              <a:t>Vérifier la pression et le bon  </a:t>
            </a:r>
          </a:p>
          <a:p>
            <a:r>
              <a:rPr lang="fr-FR" sz="2000" dirty="0">
                <a:cs typeface="Arial" pitchFamily="34" charset="0"/>
              </a:rPr>
              <a:t>fonctionnement des purges,  </a:t>
            </a:r>
          </a:p>
          <a:p>
            <a:r>
              <a:rPr lang="fr-FR" sz="2000" dirty="0">
                <a:cs typeface="Arial" pitchFamily="34" charset="0"/>
              </a:rPr>
              <a:t>détendeurs et direct </a:t>
            </a:r>
          </a:p>
        </p:txBody>
      </p:sp>
      <p:sp>
        <p:nvSpPr>
          <p:cNvPr id="77" name="Flèche vers le bas 76"/>
          <p:cNvSpPr/>
          <p:nvPr/>
        </p:nvSpPr>
        <p:spPr>
          <a:xfrm>
            <a:off x="1258888" y="2076979"/>
            <a:ext cx="792162" cy="359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Flèche vers le bas 77"/>
          <p:cNvSpPr/>
          <p:nvPr/>
        </p:nvSpPr>
        <p:spPr>
          <a:xfrm>
            <a:off x="1258888" y="3458104"/>
            <a:ext cx="792162" cy="359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159870"/>
            <a:ext cx="9144000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spcBef>
                <a:spcPct val="50000"/>
              </a:spcBef>
              <a:defRPr sz="28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fr-FR" altLang="ko-KR" dirty="0" smtClean="0">
                <a:latin typeface="Arial" pitchFamily="34" charset="0"/>
                <a:cs typeface="Arial" pitchFamily="34" charset="0"/>
              </a:rPr>
              <a:t>La grille d'évaluation</a:t>
            </a:r>
            <a:endParaRPr lang="fr-FR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4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2" grpId="0" animBg="1"/>
      <p:bldP spid="54" grpId="0" animBg="1"/>
      <p:bldP spid="55" grpId="0" animBg="1"/>
      <p:bldP spid="55" grpId="1" animBg="1"/>
      <p:bldP spid="58" grpId="0"/>
      <p:bldP spid="72" grpId="0"/>
      <p:bldP spid="73" grpId="0"/>
      <p:bldP spid="74" grpId="0"/>
      <p:bldP spid="75" grpId="0"/>
      <p:bldP spid="77" grpId="0" animBg="1"/>
      <p:bldP spid="77" grpId="1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79389" y="997480"/>
            <a:ext cx="38763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200" b="1" dirty="0">
                <a:ea typeface="+mn-ea"/>
                <a:cs typeface="Arial" pitchFamily="34" charset="0"/>
              </a:rPr>
              <a:t>Importance des opérations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9388" y="2797969"/>
            <a:ext cx="34227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200" b="1" dirty="0">
                <a:ea typeface="+mn-ea"/>
                <a:cs typeface="Arial" pitchFamily="34" charset="0"/>
              </a:rPr>
              <a:t>Notation des opérations</a:t>
            </a: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23851" y="3217333"/>
            <a:ext cx="4392613" cy="21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fr-FR" sz="2200" dirty="0">
                <a:ea typeface="+mn-ea"/>
                <a:cs typeface="Arial" pitchFamily="34" charset="0"/>
              </a:rPr>
              <a:t>De 0 à 20 ?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200" dirty="0">
                <a:ea typeface="+mn-ea"/>
                <a:cs typeface="Arial" pitchFamily="34" charset="0"/>
              </a:rPr>
              <a:t>- Habitude du milieu scolaire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200" dirty="0">
                <a:ea typeface="+mn-ea"/>
                <a:cs typeface="Arial" pitchFamily="34" charset="0"/>
              </a:rPr>
              <a:t>- intérêt pour des N1 ?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fr-FR" sz="2200" dirty="0">
                <a:ea typeface="+mn-ea"/>
                <a:cs typeface="Arial" pitchFamily="34" charset="0"/>
              </a:rPr>
              <a:t>De 1 à 5 ?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fr-FR" sz="2200" dirty="0">
                <a:ea typeface="+mn-ea"/>
                <a:cs typeface="Arial" pitchFamily="34" charset="0"/>
              </a:rPr>
              <a:t>A, B, C…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fr-FR" sz="2200" dirty="0">
                <a:ea typeface="+mn-ea"/>
                <a:cs typeface="Arial" pitchFamily="34" charset="0"/>
              </a:rPr>
              <a:t>Binaire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23850" y="1411553"/>
            <a:ext cx="4319588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fr-FR" sz="2200" dirty="0">
                <a:ea typeface="+mn-ea"/>
                <a:cs typeface="Arial" pitchFamily="34" charset="0"/>
              </a:rPr>
              <a:t>Eléments éliminatoires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fr-FR" sz="2200" dirty="0">
                <a:ea typeface="+mn-ea"/>
                <a:cs typeface="Arial" pitchFamily="34" charset="0"/>
              </a:rPr>
              <a:t>Répartition de point en fonction de l’importance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fr-FR" sz="2200" dirty="0">
                <a:ea typeface="+mn-ea"/>
                <a:cs typeface="Arial" pitchFamily="34" charset="0"/>
              </a:rPr>
              <a:t>Bonus</a:t>
            </a:r>
          </a:p>
        </p:txBody>
      </p:sp>
      <p:sp>
        <p:nvSpPr>
          <p:cNvPr id="60" name="圆角矩形 8"/>
          <p:cNvSpPr/>
          <p:nvPr/>
        </p:nvSpPr>
        <p:spPr>
          <a:xfrm>
            <a:off x="4996036" y="997292"/>
            <a:ext cx="3968452" cy="3804423"/>
          </a:xfrm>
          <a:prstGeom prst="roundRect">
            <a:avLst>
              <a:gd name="adj" fmla="val 7209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" name="Group 59"/>
          <p:cNvGraphicFramePr>
            <a:graphicFrameLocks noGrp="1"/>
          </p:cNvGraphicFramePr>
          <p:nvPr>
            <p:ph sz="quarter" idx="4294967295"/>
          </p:nvPr>
        </p:nvGraphicFramePr>
        <p:xfrm>
          <a:off x="5027488" y="1057011"/>
          <a:ext cx="3937000" cy="3172956"/>
        </p:xfrm>
        <a:graphic>
          <a:graphicData uri="http://schemas.openxmlformats.org/drawingml/2006/table">
            <a:tbl>
              <a:tblPr/>
              <a:tblGrid>
                <a:gridCol w="393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9880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Critères</a:t>
                      </a: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058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915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08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08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63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L="91454" marR="91454" marT="38090" marB="3809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076825" y="1537229"/>
            <a:ext cx="400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sz="2000" dirty="0">
                <a:ea typeface="ＭＳ Ｐゴシック" pitchFamily="34" charset="-128"/>
                <a:cs typeface="Arial" pitchFamily="34" charset="0"/>
              </a:rPr>
              <a:t>Sangler </a:t>
            </a:r>
            <a:r>
              <a:rPr lang="fr-FR" sz="2000" dirty="0" err="1">
                <a:ea typeface="ＭＳ Ｐゴシック" pitchFamily="34" charset="-128"/>
                <a:cs typeface="Arial" pitchFamily="34" charset="0"/>
              </a:rPr>
              <a:t>stab</a:t>
            </a:r>
            <a:r>
              <a:rPr lang="fr-FR" sz="2000" dirty="0">
                <a:ea typeface="ＭＳ Ｐゴシック" pitchFamily="34" charset="-128"/>
                <a:cs typeface="Arial" pitchFamily="34" charset="0"/>
              </a:rPr>
              <a:t> correctement (hauteur + serrage)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076826" y="2225146"/>
            <a:ext cx="3743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sz="2000" dirty="0">
                <a:ea typeface="ＭＳ Ｐゴシック" pitchFamily="34" charset="-128"/>
                <a:cs typeface="Arial" pitchFamily="34" charset="0"/>
              </a:rPr>
              <a:t>Monter le détendeur à l’endroit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076826" y="2917032"/>
            <a:ext cx="1923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sz="2000" dirty="0">
                <a:ea typeface="ＭＳ Ｐゴシック" pitchFamily="34" charset="-128"/>
                <a:cs typeface="Arial" pitchFamily="34" charset="0"/>
              </a:rPr>
              <a:t>Brancher le DS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076826" y="3373438"/>
            <a:ext cx="2085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103313" eaLnBrk="0" hangingPunct="0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sz="2000" dirty="0">
                <a:ea typeface="ＭＳ Ｐゴシック" pitchFamily="34" charset="-128"/>
                <a:cs typeface="Arial" pitchFamily="34" charset="0"/>
              </a:rPr>
              <a:t>Ouvrir le robinet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076826" y="3757084"/>
            <a:ext cx="34948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cs typeface="Arial" pitchFamily="34" charset="0"/>
              </a:rPr>
              <a:t>Vérifier la pression et le bon  </a:t>
            </a:r>
          </a:p>
          <a:p>
            <a:r>
              <a:rPr lang="fr-FR" sz="2000" dirty="0">
                <a:cs typeface="Arial" pitchFamily="34" charset="0"/>
              </a:rPr>
              <a:t>fonctionnement des purges,  </a:t>
            </a:r>
          </a:p>
          <a:p>
            <a:r>
              <a:rPr lang="fr-FR" sz="2000" dirty="0">
                <a:cs typeface="Arial" pitchFamily="34" charset="0"/>
              </a:rPr>
              <a:t>détendeurs et direct </a:t>
            </a:r>
          </a:p>
          <a:p>
            <a:endParaRPr lang="fr-FR" sz="2000" dirty="0">
              <a:cs typeface="Arial" pitchFamily="34" charset="0"/>
            </a:endParaRPr>
          </a:p>
        </p:txBody>
      </p:sp>
      <p:cxnSp>
        <p:nvCxnSpPr>
          <p:cNvPr id="96" name="Connecteur en angle 95"/>
          <p:cNvCxnSpPr/>
          <p:nvPr/>
        </p:nvCxnSpPr>
        <p:spPr>
          <a:xfrm>
            <a:off x="3492501" y="1596761"/>
            <a:ext cx="1584324" cy="1561042"/>
          </a:xfrm>
          <a:prstGeom prst="bent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Ellipse 101"/>
          <p:cNvSpPr/>
          <p:nvPr/>
        </p:nvSpPr>
        <p:spPr>
          <a:xfrm>
            <a:off x="4643438" y="1717146"/>
            <a:ext cx="360362" cy="300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3" name="Ellipse 102"/>
          <p:cNvSpPr/>
          <p:nvPr/>
        </p:nvSpPr>
        <p:spPr>
          <a:xfrm>
            <a:off x="4643438" y="2436813"/>
            <a:ext cx="360362" cy="300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4" name="Ellipse 103"/>
          <p:cNvSpPr/>
          <p:nvPr/>
        </p:nvSpPr>
        <p:spPr>
          <a:xfrm>
            <a:off x="4643438" y="2977886"/>
            <a:ext cx="360362" cy="300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5" name="Ellipse 104"/>
          <p:cNvSpPr/>
          <p:nvPr/>
        </p:nvSpPr>
        <p:spPr>
          <a:xfrm>
            <a:off x="4643438" y="3877469"/>
            <a:ext cx="360362" cy="300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6" name="Ellipse 105"/>
          <p:cNvSpPr/>
          <p:nvPr/>
        </p:nvSpPr>
        <p:spPr>
          <a:xfrm>
            <a:off x="4643438" y="3458105"/>
            <a:ext cx="360362" cy="298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9" name="Ellipse 108"/>
          <p:cNvSpPr/>
          <p:nvPr/>
        </p:nvSpPr>
        <p:spPr>
          <a:xfrm>
            <a:off x="3419872" y="2137420"/>
            <a:ext cx="639763" cy="472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159870"/>
            <a:ext cx="9144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spcBef>
                <a:spcPct val="50000"/>
              </a:spcBef>
              <a:defRPr sz="28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fr-FR" altLang="ko-KR" dirty="0" smtClean="0">
                <a:latin typeface="Arial" pitchFamily="34" charset="0"/>
                <a:cs typeface="Arial" pitchFamily="34" charset="0"/>
              </a:rPr>
              <a:t>La grille d’évaluation</a:t>
            </a:r>
            <a:endParaRPr lang="fr-FR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0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62" grpId="0"/>
      <p:bldP spid="63" grpId="0"/>
      <p:bldP spid="64" grpId="0"/>
      <p:bldP spid="65" grpId="0"/>
      <p:bldP spid="66" grpId="0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9" grpId="0" animBg="1"/>
      <p:bldP spid="1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3651" y="1091290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Notion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93651" y="1849388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336949" y="85339"/>
              <a:ext cx="3887858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Mise en place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393651" y="2713484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Critères et grille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L'évaluation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403648" y="3505572"/>
            <a:ext cx="6562725" cy="546100"/>
            <a:chOff x="0" y="0"/>
            <a:chExt cx="6561756" cy="546060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Les clefs de la réussite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1403648" y="4369668"/>
            <a:ext cx="6562725" cy="546100"/>
            <a:chOff x="0" y="0"/>
            <a:chExt cx="6561756" cy="546060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Faire face aux difficultés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241" y="2213420"/>
            <a:ext cx="1358900" cy="13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4"/>
          <p:cNvGrpSpPr/>
          <p:nvPr/>
        </p:nvGrpSpPr>
        <p:grpSpPr>
          <a:xfrm rot="8577550" flipV="1">
            <a:off x="1377218" y="-10028"/>
            <a:ext cx="5666113" cy="4688405"/>
            <a:chOff x="1969045" y="3344484"/>
            <a:chExt cx="1190629" cy="111777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8" name="矩形 6"/>
            <p:cNvSpPr/>
            <p:nvPr/>
          </p:nvSpPr>
          <p:spPr>
            <a:xfrm>
              <a:off x="2338971" y="4169037"/>
              <a:ext cx="571500" cy="11906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矩形 7"/>
            <p:cNvSpPr/>
            <p:nvPr/>
          </p:nvSpPr>
          <p:spPr>
            <a:xfrm rot="3855204">
              <a:off x="2553284" y="3943611"/>
              <a:ext cx="571500" cy="117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矩形 8"/>
            <p:cNvSpPr/>
            <p:nvPr/>
          </p:nvSpPr>
          <p:spPr>
            <a:xfrm rot="18797640">
              <a:off x="2149265" y="3906305"/>
              <a:ext cx="571500" cy="1190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椭圆 9"/>
            <p:cNvSpPr/>
            <p:nvPr/>
          </p:nvSpPr>
          <p:spPr>
            <a:xfrm>
              <a:off x="1969045" y="3929961"/>
              <a:ext cx="497266" cy="49366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椭圆 10"/>
            <p:cNvSpPr/>
            <p:nvPr/>
          </p:nvSpPr>
          <p:spPr>
            <a:xfrm>
              <a:off x="2481846" y="3344484"/>
              <a:ext cx="449676" cy="46534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椭圆 11"/>
            <p:cNvSpPr/>
            <p:nvPr/>
          </p:nvSpPr>
          <p:spPr>
            <a:xfrm>
              <a:off x="2737972" y="3962181"/>
              <a:ext cx="421702" cy="5000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220072" y="1995145"/>
            <a:ext cx="295232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Connaissance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67744" y="1345332"/>
            <a:ext cx="1800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Affectif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483768" y="4237653"/>
            <a:ext cx="28083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Psychomoteur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159870"/>
            <a:ext cx="9144000" cy="5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spcBef>
                <a:spcPct val="50000"/>
              </a:spcBef>
              <a:defRPr sz="28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fr-FR" altLang="ko-KR" dirty="0" smtClean="0">
                <a:latin typeface="Arial" pitchFamily="34" charset="0"/>
                <a:cs typeface="Arial" pitchFamily="34" charset="0"/>
              </a:rPr>
              <a:t>Les clefs de la réussite</a:t>
            </a:r>
            <a:endParaRPr lang="fr-FR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0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137834"/>
            <a:ext cx="1652588" cy="118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3389" y="3337720"/>
            <a:ext cx="839787" cy="11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 9" descr="etude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937948"/>
            <a:ext cx="1428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10"/>
          <p:cNvSpPr/>
          <p:nvPr/>
        </p:nvSpPr>
        <p:spPr>
          <a:xfrm rot="8577550" flipV="1">
            <a:off x="479426" y="2944456"/>
            <a:ext cx="404813" cy="3466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椭圆 10"/>
          <p:cNvSpPr/>
          <p:nvPr/>
        </p:nvSpPr>
        <p:spPr>
          <a:xfrm rot="8577550" flipV="1">
            <a:off x="503236" y="1792328"/>
            <a:ext cx="404813" cy="3466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椭圆 10"/>
          <p:cNvSpPr/>
          <p:nvPr/>
        </p:nvSpPr>
        <p:spPr>
          <a:xfrm rot="8577550" flipV="1">
            <a:off x="531095" y="784216"/>
            <a:ext cx="404813" cy="3466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39552" y="4585692"/>
            <a:ext cx="7992888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indent="-3175"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L'élève </a:t>
            </a: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ne réussit pas a un problème </a:t>
            </a:r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du fait de </a:t>
            </a: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l'un des ces trois paramètres ou parfois à plusieurs réunis.</a:t>
            </a:r>
          </a:p>
        </p:txBody>
      </p:sp>
      <p:sp>
        <p:nvSpPr>
          <p:cNvPr id="28682" name="Rectangle 3"/>
          <p:cNvSpPr txBox="1">
            <a:spLocks noChangeArrowheads="1"/>
          </p:cNvSpPr>
          <p:nvPr/>
        </p:nvSpPr>
        <p:spPr bwMode="auto">
          <a:xfrm>
            <a:off x="1042988" y="937948"/>
            <a:ext cx="7416800" cy="3540125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2400" i="1">
                <a:ea typeface="ＭＳ Ｐゴシック" pitchFamily="34" charset="-128"/>
                <a:cs typeface="Arial" pitchFamily="34" charset="0"/>
              </a:rPr>
              <a:t>	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159870"/>
            <a:ext cx="9144000" cy="5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spcBef>
                <a:spcPct val="50000"/>
              </a:spcBef>
              <a:defRPr sz="28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fr-FR" altLang="ko-KR" dirty="0" smtClean="0">
                <a:latin typeface="Arial" pitchFamily="34" charset="0"/>
                <a:cs typeface="Arial" pitchFamily="34" charset="0"/>
              </a:rPr>
              <a:t>Les clefs de la réussite</a:t>
            </a:r>
            <a:endParaRPr lang="fr-FR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9389" y="796753"/>
            <a:ext cx="8137525" cy="368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400" b="1" i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</a:t>
            </a:r>
            <a:r>
              <a:rPr lang="fr-FR" sz="2400" b="1" i="1" dirty="0">
                <a:ea typeface="ＭＳ Ｐゴシック" pitchFamily="34" charset="-128"/>
                <a:cs typeface="Arial" pitchFamily="34" charset="0"/>
              </a:rPr>
              <a:t>onnaissance :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2400" dirty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fr-FR" sz="2000" dirty="0">
                <a:ea typeface="ＭＳ Ｐゴシック" pitchFamily="34" charset="-128"/>
                <a:cs typeface="Arial" pitchFamily="34" charset="0"/>
              </a:rPr>
              <a:t>Je sais ou je ne sais pas, j'ai appris ou pas appris. J'ai compris ou pas compris. On peut en général y remédier facilement.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4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A</a:t>
            </a:r>
            <a:r>
              <a:rPr lang="fr-FR" sz="2400" b="1" i="1" dirty="0" smtClean="0">
                <a:ea typeface="ＭＳ Ｐゴシック" pitchFamily="34" charset="-128"/>
                <a:cs typeface="Arial" pitchFamily="34" charset="0"/>
              </a:rPr>
              <a:t>ffectif </a:t>
            </a:r>
            <a:r>
              <a:rPr lang="fr-FR" sz="2400" b="1" i="1" dirty="0">
                <a:ea typeface="ＭＳ Ｐゴシック" pitchFamily="34" charset="-128"/>
                <a:cs typeface="Arial" pitchFamily="34" charset="0"/>
              </a:rPr>
              <a:t>: Réussir à vaincre ses angoisses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2400" dirty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fr-FR" sz="2000" dirty="0">
                <a:ea typeface="ＭＳ Ｐゴシック" pitchFamily="34" charset="-128"/>
                <a:cs typeface="Arial" pitchFamily="34" charset="0"/>
              </a:rPr>
              <a:t>Je suis angoissé, j'ai peur, j'ai le stress, le trac, face à un exercice. Il faudra y remédier par la mise en confiance, la prise en charge, la relaxation, le contrôle de soi, la distraction, etc...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400" b="1" i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L</a:t>
            </a:r>
            <a:r>
              <a:rPr lang="fr-FR" sz="2400" b="1" i="1" dirty="0" smtClean="0">
                <a:ea typeface="ＭＳ Ｐゴシック" pitchFamily="34" charset="-128"/>
                <a:cs typeface="Arial" pitchFamily="34" charset="0"/>
              </a:rPr>
              <a:t>e </a:t>
            </a:r>
            <a:r>
              <a:rPr lang="fr-FR" sz="2400" b="1" i="1" dirty="0">
                <a:ea typeface="ＭＳ Ｐゴシック" pitchFamily="34" charset="-128"/>
                <a:cs typeface="Arial" pitchFamily="34" charset="0"/>
              </a:rPr>
              <a:t>psychomoteur : acquisition du bon geste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2400" dirty="0">
                <a:ea typeface="ＭＳ Ｐゴシック" pitchFamily="34" charset="-128"/>
                <a:cs typeface="Arial" pitchFamily="34" charset="0"/>
              </a:rPr>
              <a:t>	</a:t>
            </a:r>
            <a:r>
              <a:rPr lang="fr-FR" sz="2000" dirty="0">
                <a:ea typeface="ＭＳ Ｐゴシック" pitchFamily="34" charset="-128"/>
                <a:cs typeface="Arial" pitchFamily="34" charset="0"/>
              </a:rPr>
              <a:t>C'est le domaine de la coordination et de la dissociation gestuelle, le monde des sensations, de l'équilibre.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2000" dirty="0">
                <a:ea typeface="ＭＳ Ｐゴシック" pitchFamily="34" charset="-128"/>
                <a:cs typeface="Arial" pitchFamily="34" charset="0"/>
              </a:rPr>
              <a:t>	Y remédier passe par l'apprentissage, l'entraînement, la répétition.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2400" i="1" dirty="0">
                <a:ea typeface="ＭＳ Ｐゴシック" pitchFamily="34" charset="-128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2344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3651" y="1091290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Notion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93651" y="1849388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336949" y="85339"/>
              <a:ext cx="3887858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Mise en place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393651" y="2713484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Critères et grille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L'évaluation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1403648" y="3577580"/>
            <a:ext cx="6562725" cy="546100"/>
            <a:chOff x="0" y="0"/>
            <a:chExt cx="6561756" cy="546060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347864" y="3649588"/>
            <a:ext cx="2532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zh-CN" dirty="0">
                <a:solidFill>
                  <a:schemeClr val="bg1"/>
                </a:solidFill>
              </a:rPr>
              <a:t>Les clefs de la réussite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3468" y="4585692"/>
            <a:ext cx="2669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zh-CN" dirty="0" smtClean="0">
                <a:solidFill>
                  <a:schemeClr val="bg1"/>
                </a:solidFill>
              </a:rPr>
              <a:t>Faire face aux difficultés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4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398838"/>
            <a:ext cx="9144000" cy="23177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6875" y="1177925"/>
            <a:ext cx="5762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zh-CN" sz="6000" b="1" i="1" dirty="0" smtClean="0">
                <a:solidFill>
                  <a:srgbClr val="4F81BD"/>
                </a:solidFill>
                <a:ea typeface="Microsoft YaHei" pitchFamily="34" charset="-122"/>
              </a:rPr>
              <a:t>Vos Questions ?</a:t>
            </a:r>
            <a:endParaRPr lang="zh-CN" altLang="en-US" sz="6000" b="1" i="1" dirty="0">
              <a:solidFill>
                <a:srgbClr val="4F81BD"/>
              </a:solidFill>
              <a:ea typeface="Microsoft YaHei" pitchFamily="34" charset="-122"/>
            </a:endParaRPr>
          </a:p>
        </p:txBody>
      </p:sp>
      <p:sp>
        <p:nvSpPr>
          <p:cNvPr id="14340" name="TextBox 5"/>
          <p:cNvSpPr>
            <a:spLocks noChangeArrowheads="1"/>
          </p:cNvSpPr>
          <p:nvPr/>
        </p:nvSpPr>
        <p:spPr bwMode="auto">
          <a:xfrm>
            <a:off x="323850" y="3697288"/>
            <a:ext cx="7776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altLang="zh-CN" sz="4400" dirty="0" smtClean="0">
                <a:solidFill>
                  <a:srgbClr val="5F5F5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L’</a:t>
            </a:r>
            <a:r>
              <a:rPr lang="fr-FR" altLang="zh-CN" sz="4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évaluation</a:t>
            </a:r>
            <a:endParaRPr lang="zh-CN" altLang="en-US" sz="4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1" name="TextBox 6"/>
          <p:cNvSpPr>
            <a:spLocks noChangeArrowheads="1"/>
          </p:cNvSpPr>
          <p:nvPr/>
        </p:nvSpPr>
        <p:spPr bwMode="auto">
          <a:xfrm>
            <a:off x="396875" y="4418013"/>
            <a:ext cx="2762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Mistral" pitchFamily="66" charset="0"/>
                <a:sym typeface="Mistral" pitchFamily="66" charset="0"/>
              </a:rPr>
              <a:t>Formation </a:t>
            </a:r>
            <a:r>
              <a:rPr lang="en-US" dirty="0" err="1" smtClean="0">
                <a:solidFill>
                  <a:schemeClr val="bg1"/>
                </a:solidFill>
                <a:latin typeface="Mistral" pitchFamily="66" charset="0"/>
                <a:sym typeface="Mistral" pitchFamily="66" charset="0"/>
              </a:rPr>
              <a:t>initiale</a:t>
            </a:r>
            <a:r>
              <a:rPr lang="en-US" dirty="0" smtClean="0">
                <a:solidFill>
                  <a:schemeClr val="bg1"/>
                </a:solidFill>
                <a:latin typeface="Mistral" pitchFamily="66" charset="0"/>
                <a:sym typeface="Mistral" pitchFamily="66" charset="0"/>
              </a:rPr>
              <a:t> MF1 - FFESSM</a:t>
            </a:r>
            <a:endParaRPr lang="en-US" dirty="0">
              <a:solidFill>
                <a:schemeClr val="bg1"/>
              </a:solidFill>
              <a:latin typeface="Mistral" pitchFamily="66" charset="0"/>
              <a:sym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3651" y="1091290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Notion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93651" y="1921396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336949" y="85339"/>
              <a:ext cx="3887858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Mise en place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393651" y="2785492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Critères et grille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L'évaluation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1403648" y="3721596"/>
            <a:ext cx="6562725" cy="546100"/>
            <a:chOff x="0" y="0"/>
            <a:chExt cx="6561756" cy="546060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Les clefs de la réussite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3651" y="1091290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Notion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93651" y="1849388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336949" y="85339"/>
              <a:ext cx="3887858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Mise en place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393651" y="2713484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Critères et grille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L’évaluation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403648" y="3649588"/>
            <a:ext cx="6562725" cy="546100"/>
            <a:chOff x="0" y="0"/>
            <a:chExt cx="6561756" cy="546060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Les clefs de la réussite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montagne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3087"/>
          <a:stretch>
            <a:fillRect/>
          </a:stretch>
        </p:blipFill>
        <p:spPr>
          <a:xfrm>
            <a:off x="4735002" y="357028"/>
            <a:ext cx="4408998" cy="5200773"/>
          </a:xfrm>
          <a:prstGeom prst="rect">
            <a:avLst/>
          </a:prstGeom>
        </p:spPr>
      </p:pic>
      <p:sp>
        <p:nvSpPr>
          <p:cNvPr id="15363" name="AutoShape 5"/>
          <p:cNvSpPr>
            <a:spLocks noChangeArrowheads="1"/>
          </p:cNvSpPr>
          <p:nvPr/>
        </p:nvSpPr>
        <p:spPr bwMode="auto">
          <a:xfrm rot="20490018" flipH="1">
            <a:off x="387705" y="3631009"/>
            <a:ext cx="3460699" cy="1875896"/>
          </a:xfrm>
          <a:prstGeom prst="cloudCallout">
            <a:avLst>
              <a:gd name="adj1" fmla="val -70235"/>
              <a:gd name="adj2" fmla="val 4845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110377" tIns="55189" rIns="110377" bIns="55189" anchor="ctr"/>
          <a:lstStyle/>
          <a:p>
            <a:pPr algn="ctr" defTabSz="1103313"/>
            <a:endParaRPr lang="en-GB" sz="2900"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9870"/>
            <a:ext cx="9144000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spcBef>
                <a:spcPct val="50000"/>
              </a:spcBef>
              <a:defRPr sz="28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pPr algn="l"/>
            <a:r>
              <a:rPr lang="fr-FR" altLang="ko-KR" dirty="0" smtClean="0"/>
              <a:t>						Notion d'évaluation</a:t>
            </a:r>
            <a:endParaRPr lang="fr-FR" altLang="ko-KR" dirty="0"/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179389" y="817563"/>
            <a:ext cx="83534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fr-FR" sz="2200" dirty="0">
                <a:cs typeface="Arial" pitchFamily="34" charset="0"/>
              </a:rPr>
              <a:t>Évaluation: .... Vérifier la </a:t>
            </a:r>
            <a:r>
              <a:rPr lang="fr-FR" sz="2200" b="1" dirty="0">
                <a:cs typeface="Arial" pitchFamily="34" charset="0"/>
              </a:rPr>
              <a:t>valeur</a:t>
            </a:r>
            <a:r>
              <a:rPr lang="fr-FR" sz="2200" dirty="0">
                <a:cs typeface="Arial" pitchFamily="34" charset="0"/>
              </a:rPr>
              <a:t> ou l’importance de....... </a:t>
            </a:r>
          </a:p>
        </p:txBody>
      </p:sp>
      <p:pic>
        <p:nvPicPr>
          <p:cNvPr id="15366" name="Image 7" descr="prof_1_poin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5775" y="4487333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612403" y="3865612"/>
            <a:ext cx="3311525" cy="140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44" tIns="55572" rIns="111144" bIns="55572">
            <a:spAutoFit/>
          </a:bodyPr>
          <a:lstStyle/>
          <a:p>
            <a:pPr algn="ctr"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Ce que je vérifie:</a:t>
            </a:r>
          </a:p>
          <a:p>
            <a:pPr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Il sait porter une charge de 20kg,</a:t>
            </a:r>
          </a:p>
          <a:p>
            <a:pPr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Il maîtrise le stress en altitude,</a:t>
            </a:r>
          </a:p>
          <a:p>
            <a:pPr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Il régule son effort, monte en 1min</a:t>
            </a:r>
          </a:p>
          <a:p>
            <a:pPr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Il maîtrise sa ventilation,</a:t>
            </a:r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>
            <a:off x="6372226" y="2677583"/>
            <a:ext cx="2087563" cy="853282"/>
          </a:xfrm>
          <a:prstGeom prst="wedgeRoundRectCallout">
            <a:avLst>
              <a:gd name="adj1" fmla="val -43333"/>
              <a:gd name="adj2" fmla="val 66667"/>
              <a:gd name="adj3" fmla="val 16667"/>
            </a:avLst>
          </a:prstGeom>
          <a:solidFill>
            <a:schemeClr val="accent1">
              <a:alpha val="54901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6372226" y="2641476"/>
            <a:ext cx="2269891" cy="97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144" tIns="55572" rIns="111144" bIns="55572">
            <a:spAutoFit/>
          </a:bodyPr>
          <a:lstStyle/>
          <a:p>
            <a:pPr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Commence à m’énerver </a:t>
            </a:r>
          </a:p>
          <a:p>
            <a:pPr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avec ses: Monte...</a:t>
            </a:r>
          </a:p>
          <a:p>
            <a:pPr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Descend. Il voit bien</a:t>
            </a:r>
          </a:p>
          <a:p>
            <a:pPr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que je sais faire</a:t>
            </a:r>
          </a:p>
        </p:txBody>
      </p:sp>
      <p:sp>
        <p:nvSpPr>
          <p:cNvPr id="15370" name="AutoShape 13"/>
          <p:cNvSpPr>
            <a:spLocks noChangeArrowheads="1"/>
          </p:cNvSpPr>
          <p:nvPr/>
        </p:nvSpPr>
        <p:spPr bwMode="auto">
          <a:xfrm flipV="1">
            <a:off x="5278438" y="4897438"/>
            <a:ext cx="1238250" cy="5397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5292725" y="4958292"/>
            <a:ext cx="1194276" cy="5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1144" tIns="55572" rIns="111144" bIns="55572">
            <a:spAutoFit/>
          </a:bodyPr>
          <a:lstStyle/>
          <a:p>
            <a:pPr defTabSz="1103313"/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Allez hop! </a:t>
            </a:r>
          </a:p>
          <a:p>
            <a:pPr defTabSz="1103313"/>
            <a:r>
              <a:rPr lang="fr-FR" sz="1400" b="1">
                <a:solidFill>
                  <a:schemeClr val="bg1"/>
                </a:solidFill>
                <a:latin typeface="Comic Sans MS" pitchFamily="66" charset="0"/>
              </a:rPr>
              <a:t>on remonte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179512" y="1273324"/>
            <a:ext cx="718343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fr-FR" sz="2200" dirty="0">
                <a:cs typeface="Arial" pitchFamily="34" charset="0"/>
              </a:rPr>
              <a:t>L’évaluation est la </a:t>
            </a:r>
            <a:r>
              <a:rPr lang="fr-FR" sz="2200" b="1" dirty="0">
                <a:cs typeface="Arial" pitchFamily="34" charset="0"/>
              </a:rPr>
              <a:t>vérification</a:t>
            </a:r>
            <a:r>
              <a:rPr lang="fr-FR" sz="2200" dirty="0">
                <a:cs typeface="Arial" pitchFamily="34" charset="0"/>
              </a:rPr>
              <a:t> in-situ d’une capacité, d’une compétence, d’une performance, d’un savoir.</a:t>
            </a: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179512" y="1993404"/>
            <a:ext cx="6480175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fr-FR" sz="2200" dirty="0">
                <a:cs typeface="Arial" pitchFamily="34" charset="0"/>
              </a:rPr>
              <a:t>L’évaluation est </a:t>
            </a:r>
            <a:r>
              <a:rPr lang="fr-FR" sz="2200" b="1" dirty="0">
                <a:cs typeface="Arial" pitchFamily="34" charset="0"/>
              </a:rPr>
              <a:t>sanctionnée</a:t>
            </a:r>
            <a:r>
              <a:rPr lang="fr-FR" sz="2200" dirty="0">
                <a:cs typeface="Arial" pitchFamily="34" charset="0"/>
              </a:rPr>
              <a:t> soit par une note suivant un barème soit par la validation d ’une capacité, </a:t>
            </a:r>
            <a:r>
              <a:rPr lang="fr-FR" sz="2200" dirty="0" smtClean="0">
                <a:cs typeface="Arial" pitchFamily="34" charset="0"/>
              </a:rPr>
              <a:t>d’une </a:t>
            </a:r>
            <a:r>
              <a:rPr lang="fr-FR" sz="2200" dirty="0">
                <a:cs typeface="Arial" pitchFamily="34" charset="0"/>
              </a:rPr>
              <a:t>compétence, </a:t>
            </a:r>
            <a:r>
              <a:rPr lang="fr-FR" sz="2200" dirty="0" smtClean="0">
                <a:cs typeface="Arial" pitchFamily="34" charset="0"/>
              </a:rPr>
              <a:t>d’un </a:t>
            </a:r>
            <a:r>
              <a:rPr lang="fr-FR" sz="2200" dirty="0">
                <a:cs typeface="Arial" pitchFamily="34" charset="0"/>
              </a:rPr>
              <a:t>niveau.</a:t>
            </a:r>
          </a:p>
        </p:txBody>
      </p:sp>
      <p:pic>
        <p:nvPicPr>
          <p:cNvPr id="15374" name="Image 16" descr="grimp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426481">
            <a:off x="5895975" y="3581136"/>
            <a:ext cx="1038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48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1258888" y="1537229"/>
            <a:ext cx="6337300" cy="33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2400" dirty="0">
                <a:cs typeface="Arial" pitchFamily="34" charset="0"/>
              </a:rPr>
              <a:t>En début de formation : prédictive</a:t>
            </a:r>
          </a:p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2400" dirty="0">
                <a:cs typeface="Arial" pitchFamily="34" charset="0"/>
              </a:rPr>
              <a:t>En cours de formation : formative</a:t>
            </a:r>
          </a:p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2400" dirty="0">
                <a:cs typeface="Arial" pitchFamily="34" charset="0"/>
              </a:rPr>
              <a:t>En fin de formation : finale</a:t>
            </a:r>
          </a:p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2400" dirty="0" smtClean="0">
                <a:cs typeface="Arial" pitchFamily="34" charset="0"/>
              </a:rPr>
              <a:t>Certificative </a:t>
            </a:r>
            <a:r>
              <a:rPr lang="fr-FR" sz="2400" dirty="0">
                <a:cs typeface="Arial" pitchFamily="34" charset="0"/>
              </a:rPr>
              <a:t>: examen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3384" y="30702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59870"/>
            <a:ext cx="9144000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spcBef>
                <a:spcPct val="50000"/>
              </a:spcBef>
              <a:defRPr sz="28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fr-FR" altLang="ko-KR" dirty="0"/>
              <a:t>Notion </a:t>
            </a:r>
            <a:r>
              <a:rPr lang="fr-FR" altLang="ko-KR" dirty="0" smtClean="0"/>
              <a:t>d'évaluation</a:t>
            </a:r>
            <a:endParaRPr lang="fr-FR" altLang="ko-KR" dirty="0"/>
          </a:p>
        </p:txBody>
      </p:sp>
    </p:spTree>
    <p:extLst>
      <p:ext uri="{BB962C8B-B14F-4D97-AF65-F5344CB8AC3E}">
        <p14:creationId xmlns:p14="http://schemas.microsoft.com/office/powerpoint/2010/main" xmlns="" val="27847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3651" y="1091290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Notion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93651" y="1921396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336949" y="85339"/>
              <a:ext cx="3887858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Mise en place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393651" y="2785492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42041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Critères et grille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L’évaluation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403648" y="3721596"/>
            <a:ext cx="6562725" cy="546100"/>
            <a:chOff x="0" y="0"/>
            <a:chExt cx="6561756" cy="546060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Les clefs de la réussite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8"/>
          <p:cNvSpPr/>
          <p:nvPr/>
        </p:nvSpPr>
        <p:spPr>
          <a:xfrm>
            <a:off x="2051720" y="2677480"/>
            <a:ext cx="4752528" cy="660073"/>
          </a:xfrm>
          <a:prstGeom prst="roundRect">
            <a:avLst>
              <a:gd name="adj" fmla="val 7209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L'élève devra accomplir une performance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9870"/>
            <a:ext cx="9144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spcBef>
                <a:spcPct val="50000"/>
              </a:spcBef>
              <a:defRPr sz="28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fr-FR" altLang="ko-KR" dirty="0"/>
              <a:t>Mise en place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27088" y="1778000"/>
            <a:ext cx="1800225" cy="539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TEST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527426" y="1778000"/>
            <a:ext cx="1800225" cy="539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EXAMEN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227764" y="1778000"/>
            <a:ext cx="1800225" cy="539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BILAN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47864" y="997293"/>
            <a:ext cx="2160240" cy="5400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Définir un type </a:t>
            </a:r>
            <a:r>
              <a:rPr lang="fr-FR" dirty="0" smtClean="0"/>
              <a:t>d’évaluation</a:t>
            </a:r>
            <a:endParaRPr lang="fr-FR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80063" y="3577167"/>
            <a:ext cx="2520950" cy="188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gonfler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remonter,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vider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maintenir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…</a:t>
            </a:r>
          </a:p>
        </p:txBody>
      </p:sp>
      <p:cxnSp>
        <p:nvCxnSpPr>
          <p:cNvPr id="22" name="Connecteur droit 21"/>
          <p:cNvCxnSpPr>
            <a:endCxn id="11" idx="0"/>
          </p:cNvCxnSpPr>
          <p:nvPr/>
        </p:nvCxnSpPr>
        <p:spPr>
          <a:xfrm flipH="1">
            <a:off x="1727200" y="1537230"/>
            <a:ext cx="2700338" cy="240771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2" idx="0"/>
          </p:cNvCxnSpPr>
          <p:nvPr/>
        </p:nvCxnSpPr>
        <p:spPr>
          <a:xfrm>
            <a:off x="4427538" y="1537230"/>
            <a:ext cx="0" cy="240771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13" idx="0"/>
          </p:cNvCxnSpPr>
          <p:nvPr/>
        </p:nvCxnSpPr>
        <p:spPr>
          <a:xfrm>
            <a:off x="4427539" y="1537230"/>
            <a:ext cx="2700337" cy="240771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1" idx="2"/>
            <a:endCxn id="19" idx="0"/>
          </p:cNvCxnSpPr>
          <p:nvPr/>
        </p:nvCxnSpPr>
        <p:spPr>
          <a:xfrm>
            <a:off x="1727200" y="2317750"/>
            <a:ext cx="2700338" cy="359833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12" idx="2"/>
            <a:endCxn id="19" idx="0"/>
          </p:cNvCxnSpPr>
          <p:nvPr/>
        </p:nvCxnSpPr>
        <p:spPr>
          <a:xfrm>
            <a:off x="4427538" y="2317750"/>
            <a:ext cx="0" cy="359833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3" idx="2"/>
            <a:endCxn id="19" idx="0"/>
          </p:cNvCxnSpPr>
          <p:nvPr/>
        </p:nvCxnSpPr>
        <p:spPr>
          <a:xfrm flipH="1">
            <a:off x="4427539" y="2317750"/>
            <a:ext cx="2700337" cy="359833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 descr="objetif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618052"/>
            <a:ext cx="1428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 descr="momo_interr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397250"/>
            <a:ext cx="647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lèche droite 39"/>
          <p:cNvSpPr/>
          <p:nvPr/>
        </p:nvSpPr>
        <p:spPr>
          <a:xfrm>
            <a:off x="4716464" y="3697553"/>
            <a:ext cx="1368425" cy="780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verbaliser</a:t>
            </a:r>
          </a:p>
        </p:txBody>
      </p:sp>
      <p:sp>
        <p:nvSpPr>
          <p:cNvPr id="20" name="Rogner un rectangle avec un coin diagonal 19"/>
          <p:cNvSpPr/>
          <p:nvPr/>
        </p:nvSpPr>
        <p:spPr>
          <a:xfrm>
            <a:off x="2051051" y="3697552"/>
            <a:ext cx="2665413" cy="71966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latin typeface="Georgia" pitchFamily="18" charset="0"/>
                <a:cs typeface="Times New Roman" pitchFamily="18" charset="0"/>
              </a:rPr>
              <a:t>Réaliser une action</a:t>
            </a:r>
            <a:endParaRPr lang="fr-FR" dirty="0"/>
          </a:p>
        </p:txBody>
      </p:sp>
      <p:sp>
        <p:nvSpPr>
          <p:cNvPr id="39" name="Flèche vers le bas 38"/>
          <p:cNvSpPr/>
          <p:nvPr/>
        </p:nvSpPr>
        <p:spPr>
          <a:xfrm>
            <a:off x="3492500" y="3337720"/>
            <a:ext cx="503238" cy="419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5940152" y="997293"/>
            <a:ext cx="2798219" cy="5400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Evaluation </a:t>
            </a:r>
            <a:r>
              <a:rPr lang="fr-FR" dirty="0" smtClean="0"/>
              <a:t>sur la base d’un </a:t>
            </a:r>
            <a:r>
              <a:rPr lang="fr-FR" dirty="0"/>
              <a:t>Objectif</a:t>
            </a:r>
          </a:p>
        </p:txBody>
      </p:sp>
    </p:spTree>
    <p:extLst>
      <p:ext uri="{BB962C8B-B14F-4D97-AF65-F5344CB8AC3E}">
        <p14:creationId xmlns:p14="http://schemas.microsoft.com/office/powerpoint/2010/main" xmlns="" val="18385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/>
      <p:bldP spid="40" grpId="0" animBg="1"/>
      <p:bldP spid="20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3651" y="1091290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Notion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93651" y="1921396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336949" y="85339"/>
              <a:ext cx="3887858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Mise en place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393651" y="2785492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Critères et grille d’évaluation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L'évaluation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403648" y="3649588"/>
            <a:ext cx="6562725" cy="546100"/>
            <a:chOff x="0" y="0"/>
            <a:chExt cx="6561756" cy="546060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Les clefs de la réussite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982020" y="4144222"/>
            <a:ext cx="1875823" cy="11330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isocèle 32"/>
          <p:cNvSpPr/>
          <p:nvPr/>
        </p:nvSpPr>
        <p:spPr>
          <a:xfrm rot="6649543">
            <a:off x="1826551" y="1660129"/>
            <a:ext cx="882386" cy="2366962"/>
          </a:xfrm>
          <a:prstGeom prst="triangle">
            <a:avLst>
              <a:gd name="adj" fmla="val 54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 rot="10800000">
            <a:off x="3009901" y="1295136"/>
            <a:ext cx="1057275" cy="1972468"/>
          </a:xfrm>
          <a:prstGeom prst="triangle">
            <a:avLst>
              <a:gd name="adj" fmla="val 54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Triangle isocèle 34"/>
          <p:cNvSpPr/>
          <p:nvPr/>
        </p:nvSpPr>
        <p:spPr>
          <a:xfrm rot="14914314">
            <a:off x="4264026" y="1623749"/>
            <a:ext cx="881063" cy="2366963"/>
          </a:xfrm>
          <a:prstGeom prst="triangle">
            <a:avLst>
              <a:gd name="adj" fmla="val 54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 rot="2695887">
            <a:off x="1829715" y="2613033"/>
            <a:ext cx="1058863" cy="1972469"/>
          </a:xfrm>
          <a:prstGeom prst="triangle">
            <a:avLst>
              <a:gd name="adj" fmla="val 54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19768205">
            <a:off x="3314481" y="2845346"/>
            <a:ext cx="1057275" cy="1972468"/>
          </a:xfrm>
          <a:prstGeom prst="triangle">
            <a:avLst>
              <a:gd name="adj" fmla="val 54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9870"/>
            <a:ext cx="9144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lnSpc>
                <a:spcPct val="120000"/>
              </a:lnSpc>
              <a:spcBef>
                <a:spcPct val="50000"/>
              </a:spcBef>
              <a:defRPr sz="28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</a:lstStyle>
          <a:p>
            <a:r>
              <a:rPr lang="fr-FR" altLang="ko-KR" dirty="0"/>
              <a:t>Les Critères </a:t>
            </a:r>
            <a:r>
              <a:rPr lang="fr-FR" altLang="ko-KR" dirty="0" smtClean="0"/>
              <a:t>d'évaluation</a:t>
            </a:r>
            <a:endParaRPr lang="fr-FR" altLang="ko-K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339752" y="2797493"/>
            <a:ext cx="2448272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/>
              <a:t>Définir des critères</a:t>
            </a:r>
          </a:p>
        </p:txBody>
      </p:sp>
      <p:grpSp>
        <p:nvGrpSpPr>
          <p:cNvPr id="2" name="Groupe 38"/>
          <p:cNvGrpSpPr>
            <a:grpSpLocks/>
          </p:cNvGrpSpPr>
          <p:nvPr/>
        </p:nvGrpSpPr>
        <p:grpSpPr bwMode="auto">
          <a:xfrm>
            <a:off x="2679701" y="756709"/>
            <a:ext cx="1681163" cy="1201208"/>
            <a:chOff x="2679209" y="908720"/>
            <a:chExt cx="1682431" cy="1440160"/>
          </a:xfrm>
        </p:grpSpPr>
        <p:sp>
          <p:nvSpPr>
            <p:cNvPr id="13" name="Ellipse 12"/>
            <p:cNvSpPr/>
            <p:nvPr/>
          </p:nvSpPr>
          <p:spPr>
            <a:xfrm>
              <a:off x="2730024" y="908720"/>
              <a:ext cx="1546839" cy="14401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79209" y="1394060"/>
              <a:ext cx="1682431" cy="47970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Mesurables</a:t>
              </a:r>
            </a:p>
          </p:txBody>
        </p:sp>
      </p:grpSp>
      <p:grpSp>
        <p:nvGrpSpPr>
          <p:cNvPr id="3" name="Groupe 37"/>
          <p:cNvGrpSpPr>
            <a:grpSpLocks/>
          </p:cNvGrpSpPr>
          <p:nvPr/>
        </p:nvGrpSpPr>
        <p:grpSpPr bwMode="auto">
          <a:xfrm>
            <a:off x="-36513" y="1778000"/>
            <a:ext cx="1766888" cy="1199886"/>
            <a:chOff x="-36512" y="2132856"/>
            <a:chExt cx="1767541" cy="1440160"/>
          </a:xfrm>
        </p:grpSpPr>
        <p:sp>
          <p:nvSpPr>
            <p:cNvPr id="12" name="Ellipse 11"/>
            <p:cNvSpPr/>
            <p:nvPr/>
          </p:nvSpPr>
          <p:spPr>
            <a:xfrm>
              <a:off x="107827" y="2132856"/>
              <a:ext cx="1546839" cy="14401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6512" y="2617144"/>
              <a:ext cx="1767541" cy="4802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Observables</a:t>
              </a:r>
            </a:p>
          </p:txBody>
        </p:sp>
      </p:grpSp>
      <p:grpSp>
        <p:nvGrpSpPr>
          <p:cNvPr id="4" name="Groupe 41"/>
          <p:cNvGrpSpPr>
            <a:grpSpLocks/>
          </p:cNvGrpSpPr>
          <p:nvPr/>
        </p:nvGrpSpPr>
        <p:grpSpPr bwMode="auto">
          <a:xfrm>
            <a:off x="704633" y="3793007"/>
            <a:ext cx="1547813" cy="1199885"/>
            <a:chOff x="1073840" y="4941168"/>
            <a:chExt cx="1546839" cy="1440160"/>
          </a:xfrm>
        </p:grpSpPr>
        <p:sp>
          <p:nvSpPr>
            <p:cNvPr id="16" name="Ellipse 15"/>
            <p:cNvSpPr/>
            <p:nvPr/>
          </p:nvSpPr>
          <p:spPr>
            <a:xfrm>
              <a:off x="1073840" y="4941168"/>
              <a:ext cx="1546839" cy="14401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64271" y="5012620"/>
              <a:ext cx="1356458" cy="12190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Connus </a:t>
              </a:r>
            </a:p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et </a:t>
              </a:r>
            </a:p>
            <a:p>
              <a:pPr algn="ctr">
                <a:defRPr/>
              </a:pPr>
              <a:r>
                <a:rPr lang="fr-FR" sz="2000" b="1" dirty="0" smtClean="0">
                  <a:solidFill>
                    <a:schemeClr val="bg1"/>
                  </a:solidFill>
                  <a:latin typeface="+mj-lt"/>
                </a:rPr>
                <a:t>Communs</a:t>
              </a:r>
              <a:endParaRPr lang="fr-FR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e 39"/>
          <p:cNvGrpSpPr>
            <a:grpSpLocks/>
          </p:cNvGrpSpPr>
          <p:nvPr/>
        </p:nvGrpSpPr>
        <p:grpSpPr bwMode="auto">
          <a:xfrm>
            <a:off x="5249863" y="1778000"/>
            <a:ext cx="1547812" cy="1199886"/>
            <a:chOff x="5250304" y="2132856"/>
            <a:chExt cx="1546839" cy="1440160"/>
          </a:xfrm>
        </p:grpSpPr>
        <p:sp>
          <p:nvSpPr>
            <p:cNvPr id="14" name="Ellipse 13"/>
            <p:cNvSpPr/>
            <p:nvPr/>
          </p:nvSpPr>
          <p:spPr>
            <a:xfrm>
              <a:off x="5250304" y="2132856"/>
              <a:ext cx="1546839" cy="14401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78810" y="2617144"/>
              <a:ext cx="1305692" cy="4802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Réalistes</a:t>
              </a:r>
            </a:p>
          </p:txBody>
        </p:sp>
      </p:grpSp>
      <p:grpSp>
        <p:nvGrpSpPr>
          <p:cNvPr id="6" name="Groupe 40"/>
          <p:cNvGrpSpPr>
            <a:grpSpLocks/>
          </p:cNvGrpSpPr>
          <p:nvPr/>
        </p:nvGrpSpPr>
        <p:grpSpPr bwMode="auto">
          <a:xfrm>
            <a:off x="3661095" y="4071448"/>
            <a:ext cx="1547813" cy="1199885"/>
            <a:chOff x="4242192" y="4941168"/>
            <a:chExt cx="1546839" cy="1440160"/>
          </a:xfrm>
        </p:grpSpPr>
        <p:sp>
          <p:nvSpPr>
            <p:cNvPr id="15" name="Ellipse 14"/>
            <p:cNvSpPr/>
            <p:nvPr/>
          </p:nvSpPr>
          <p:spPr>
            <a:xfrm>
              <a:off x="4242192" y="4941168"/>
              <a:ext cx="1546839" cy="14401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8057" y="5444509"/>
              <a:ext cx="1507176" cy="4802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Pertinents</a:t>
              </a:r>
            </a:p>
          </p:txBody>
        </p:sp>
      </p:grpSp>
      <p:pic>
        <p:nvPicPr>
          <p:cNvPr id="24" name="Image 23" descr="lou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7552" y="2955300"/>
            <a:ext cx="1104900" cy="119062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7" name="Groupe 27"/>
          <p:cNvGrpSpPr/>
          <p:nvPr/>
        </p:nvGrpSpPr>
        <p:grpSpPr>
          <a:xfrm>
            <a:off x="5872427" y="3797985"/>
            <a:ext cx="360040" cy="522966"/>
            <a:chOff x="6372200" y="4909715"/>
            <a:chExt cx="656456" cy="915591"/>
          </a:xfrm>
          <a:effectLst>
            <a:reflection blurRad="6350" stA="50000" endA="300" endPos="55000" dir="5400000" sy="-100000" algn="bl" rotWithShape="0"/>
          </a:effectLst>
        </p:grpSpPr>
        <p:pic>
          <p:nvPicPr>
            <p:cNvPr id="25" name="Image 24" descr="pie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209" y="4909715"/>
              <a:ext cx="432047" cy="668114"/>
            </a:xfrm>
            <a:prstGeom prst="rect">
              <a:avLst/>
            </a:prstGeom>
          </p:spPr>
        </p:pic>
        <p:pic>
          <p:nvPicPr>
            <p:cNvPr id="26" name="Image 25" descr="piec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6609" y="5062115"/>
              <a:ext cx="432047" cy="668114"/>
            </a:xfrm>
            <a:prstGeom prst="rect">
              <a:avLst/>
            </a:prstGeom>
          </p:spPr>
        </p:pic>
        <p:pic>
          <p:nvPicPr>
            <p:cNvPr id="27" name="Image 26" descr="piece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72200" y="5157192"/>
              <a:ext cx="432047" cy="668114"/>
            </a:xfrm>
            <a:prstGeom prst="rect">
              <a:avLst/>
            </a:prstGeom>
          </p:spPr>
        </p:pic>
      </p:grpSp>
      <p:sp>
        <p:nvSpPr>
          <p:cNvPr id="21522" name="AutoShape 5"/>
          <p:cNvSpPr>
            <a:spLocks noChangeArrowheads="1"/>
          </p:cNvSpPr>
          <p:nvPr/>
        </p:nvSpPr>
        <p:spPr bwMode="auto">
          <a:xfrm>
            <a:off x="7026275" y="2317750"/>
            <a:ext cx="2082800" cy="818886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23" name="Rectangle 11"/>
          <p:cNvSpPr>
            <a:spLocks noChangeArrowheads="1"/>
          </p:cNvSpPr>
          <p:nvPr/>
        </p:nvSpPr>
        <p:spPr bwMode="auto">
          <a:xfrm>
            <a:off x="7020272" y="2314964"/>
            <a:ext cx="2236787" cy="7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44" tIns="55572" rIns="111144" bIns="55572">
            <a:spAutoFit/>
          </a:bodyPr>
          <a:lstStyle/>
          <a:p>
            <a:pPr defTabSz="1103313"/>
            <a:r>
              <a:rPr lang="fr-FR" sz="1400" b="1" dirty="0" err="1">
                <a:solidFill>
                  <a:schemeClr val="bg1"/>
                </a:solidFill>
                <a:latin typeface="Comic Sans MS" pitchFamily="66" charset="0"/>
              </a:rPr>
              <a:t>Pfff</a:t>
            </a:r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! Je suis sur que je vaux plus que ça</a:t>
            </a:r>
          </a:p>
          <a:p>
            <a:pPr defTabSz="1103313"/>
            <a:r>
              <a:rPr lang="fr-FR" sz="1400" b="1" dirty="0">
                <a:solidFill>
                  <a:schemeClr val="bg1"/>
                </a:solidFill>
                <a:latin typeface="Comic Sans MS" pitchFamily="66" charset="0"/>
              </a:rPr>
              <a:t>Bande de minables!!!!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7028728" y="4362492"/>
            <a:ext cx="179535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+mj-lt"/>
              </a:rPr>
              <a:t>Situations Reproductibles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1522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</TotalTime>
  <Pages>0</Pages>
  <Words>611</Words>
  <Characters>0</Characters>
  <Application>Microsoft Office PowerPoint</Application>
  <DocSecurity>0</DocSecurity>
  <PresentationFormat>Affichage à l'écran (16:10)</PresentationFormat>
  <Lines>0</Lines>
  <Paragraphs>175</Paragraphs>
  <Slides>17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2_Office 主题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kingsoft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AWOQB</dc:creator>
  <cp:lastModifiedBy>Anthony</cp:lastModifiedBy>
  <cp:revision>249</cp:revision>
  <cp:lastPrinted>1899-12-30T00:00:00Z</cp:lastPrinted>
  <dcterms:created xsi:type="dcterms:W3CDTF">2010-06-08T02:33:18Z</dcterms:created>
  <dcterms:modified xsi:type="dcterms:W3CDTF">2018-01-20T20:10:22Z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